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617" r:id="rId3"/>
    <p:sldId id="822" r:id="rId4"/>
    <p:sldId id="401" r:id="rId5"/>
    <p:sldId id="262" r:id="rId6"/>
    <p:sldId id="258" r:id="rId7"/>
    <p:sldId id="259" r:id="rId8"/>
    <p:sldId id="287" r:id="rId9"/>
    <p:sldId id="395" r:id="rId10"/>
    <p:sldId id="397" r:id="rId11"/>
    <p:sldId id="398" r:id="rId12"/>
    <p:sldId id="399" r:id="rId13"/>
    <p:sldId id="291" r:id="rId14"/>
    <p:sldId id="296" r:id="rId15"/>
    <p:sldId id="261" r:id="rId16"/>
    <p:sldId id="618" r:id="rId17"/>
    <p:sldId id="400" r:id="rId18"/>
    <p:sldId id="265" r:id="rId19"/>
    <p:sldId id="391" r:id="rId20"/>
    <p:sldId id="392" r:id="rId21"/>
    <p:sldId id="393" r:id="rId22"/>
    <p:sldId id="266" r:id="rId23"/>
    <p:sldId id="623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700"/>
    <a:srgbClr val="E41A1D"/>
    <a:srgbClr val="00B051"/>
    <a:srgbClr val="377EB8"/>
    <a:srgbClr val="FDC988"/>
    <a:srgbClr val="ED965F"/>
    <a:srgbClr val="9C6242"/>
    <a:srgbClr val="432E1B"/>
    <a:srgbClr val="FEE2E2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74"/>
    <p:restoredTop sz="81402"/>
  </p:normalViewPr>
  <p:slideViewPr>
    <p:cSldViewPr snapToGrid="0" snapToObjects="1" showGuides="1">
      <p:cViewPr varScale="1">
        <p:scale>
          <a:sx n="60" d="100"/>
          <a:sy n="60" d="100"/>
        </p:scale>
        <p:origin x="420" y="48"/>
      </p:cViewPr>
      <p:guideLst>
        <p:guide orient="horz" pos="311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C3A22-DCD4-0448-A592-70AD42CCD74A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9A209-A1C4-2641-BC61-523A907368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069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definition of decision uncertainty derived from SDT. </a:t>
            </a:r>
          </a:p>
          <a:p>
            <a:r>
              <a:t>Confidence is a </a:t>
            </a:r>
            <a:r>
              <a:rPr b="1"/>
              <a:t>monotonic</a:t>
            </a:r>
            <a:r>
              <a:t> function of the distance between dv and c (sigmoid)</a:t>
            </a:r>
          </a:p>
        </p:txBody>
      </p:sp>
    </p:spTree>
    <p:extLst>
      <p:ext uri="{BB962C8B-B14F-4D97-AF65-F5344CB8AC3E}">
        <p14:creationId xmlns:p14="http://schemas.microsoft.com/office/powerpoint/2010/main" val="142580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092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Discrimination</a:t>
            </a:r>
            <a:r>
              <a:rPr lang="es-ES" dirty="0"/>
              <a:t> </a:t>
            </a:r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 (~ </a:t>
            </a:r>
            <a:r>
              <a:rPr lang="es-E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mode</a:t>
            </a:r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rejection</a:t>
            </a:r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9A209-A1C4-2641-BC61-523A907368B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197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4293-7C02-D040-ADA1-ED070B7FF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211C4-D272-D345-B1D6-34C128B63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EA003-D388-C14B-AF1D-DE8DA5CF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D7969-0C0E-FF48-8BA6-57A8FF48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F2168-7667-7546-8D05-27EF35BA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614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8632-E1FC-F04A-A286-ADEA2ABB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0675B-21E3-794C-9496-8C27FDC3D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B31F7-DE08-134B-8BB4-18257DD9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E1CA6-0159-2B41-866A-AC082990F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3224-A383-6642-8AE7-15B944FA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18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521D89-5715-544D-80D3-05C5DBEBD4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92977-2772-B447-81F0-923DF16B0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22FE-5DAC-B94D-AE8A-1414E9B0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D7B13-754E-7448-899A-52CEF4FCF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0B4C0-D345-8B4E-8EEC-D81017DE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2618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3615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160729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321457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482186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642915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17310" y="6505277"/>
            <a:ext cx="345473" cy="267891"/>
          </a:xfrm>
          <a:prstGeom prst="rect">
            <a:avLst/>
          </a:prstGeom>
        </p:spPr>
        <p:txBody>
          <a:bodyPr/>
          <a:lstStyle>
            <a:lvl1pPr>
              <a:defRPr sz="1266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58837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53BD-2360-9A47-B859-8D565BC5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1903D-195E-A44D-B365-CB410E340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DCC83-4102-A640-87DD-DF9AE693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58C9B-2EBF-7E43-9FAA-5A0EFE56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B57C7-9320-4B4B-9000-3F7AE278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520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86F4-00F1-D348-B486-4BB3A6E3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36B52-27DB-6A4A-997A-8555F9914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3F7E4-6CE2-554D-A8E3-7889CFB4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BA4C0-C84D-F944-9A9F-E03E95A18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1AA0C-F158-6A4C-88AB-1EE08C4F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3035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E088-6A4B-3B4B-BD3F-84D880A4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C5BF-AF84-2548-9959-33571B9D4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2D665-EC68-F540-BDE9-03C40BA89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3A53B-543A-4145-9DB9-EEC9B18C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C8EC4-9FC7-C749-8876-09E77A09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BE898-B343-1449-B538-031DA5A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40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C48C-F706-3E42-96E6-6907BA39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C186F-6DCF-A74E-A751-DB905DC16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2B66A-203C-4D4E-B32C-04DAC0300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645D-AA25-8C4B-A06A-87EE79FA0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6121D-20A6-E448-860B-60A828EA4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F97FA-D5FD-2542-8D81-7E8B6A2C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BCF90-04F5-9344-B545-C10AA267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C1365-1874-D141-88E8-384C3543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557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8104-3C76-A14C-BDA2-9E00ED3D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5C379-E8F7-3D43-8FB1-E82C28B96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62E48-69AA-AE45-8B6B-B9C639DE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3C5B5-F38A-C143-91ED-54597AC3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30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17CA46-C7BC-874D-BBEA-ED43ADBE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15111-A986-F44C-99B4-C3B85A90D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47692-F41D-E347-B47D-B011027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925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F9A2-DA28-8B4C-9CF2-1013D9D0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D699C-6479-C045-A85F-92094CFC0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74A3A-8BAD-2346-9557-EB82EAD74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BD894-E9CB-A24D-9BFA-83739EE7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8D41F-E77C-AF44-8469-F249C17A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79ECA-45DD-2440-BE04-42549B0A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8007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157D-01A3-1F4C-AA67-A8EA376E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ED96D-13DA-C34A-9B71-3BED9BE1C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5493E-BDCA-104C-AA58-BA60AF231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D84B6-D068-684B-B5A6-68570E1D5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97B7D-C458-2D4E-BE42-4EFB9D0C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94097-A44B-B743-9CDC-3F9231FF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20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C95667-308C-DC46-A148-52375F11D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7A7AC-2480-E14A-A0E4-3A86327F5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148F6-BD51-1A46-8B29-3B12C7D5D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5417E-1069-8A4D-90EA-8A5EB82E6A83}" type="datetimeFigureOut">
              <a:rPr lang="es-ES" smtClean="0"/>
              <a:t>23/07/2025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43866-3E7D-C34F-83AF-039A24BB1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CCC28-CBF5-7E46-A61C-18C4EE3B1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36661-0D43-3B46-A526-CE5CEA1653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95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d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D309F-3A22-4543-B91A-041BBE3A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3325"/>
            <a:ext cx="10515600" cy="1325563"/>
          </a:xfrm>
        </p:spPr>
        <p:txBody>
          <a:bodyPr/>
          <a:lstStyle/>
          <a:p>
            <a:pPr algn="ctr"/>
            <a:r>
              <a:rPr lang="en-CA"/>
              <a:t>Modelling Perceptual Decision Making:</a:t>
            </a:r>
            <a:br>
              <a:rPr lang="en-CA"/>
            </a:br>
            <a:r>
              <a:rPr lang="en-CA"/>
              <a:t>the Drift Diffusion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74DA3-B69B-0849-9035-33AE411C2F8E}"/>
              </a:ext>
            </a:extLst>
          </p:cNvPr>
          <p:cNvSpPr txBox="1"/>
          <p:nvPr/>
        </p:nvSpPr>
        <p:spPr>
          <a:xfrm>
            <a:off x="309967" y="6175833"/>
            <a:ext cx="1146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/>
              <a:t>Slides are based on previous lectures by Alfonso </a:t>
            </a:r>
            <a:r>
              <a:rPr lang="en-CA" sz="2800" dirty="0" err="1"/>
              <a:t>Renart</a:t>
            </a:r>
            <a:r>
              <a:rPr lang="en-CA" sz="2800" dirty="0"/>
              <a:t> and Anne </a:t>
            </a:r>
            <a:r>
              <a:rPr lang="en-CA" sz="2800" dirty="0" err="1"/>
              <a:t>Urai</a:t>
            </a:r>
            <a:endParaRPr lang="en-CA" sz="2800" dirty="0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B7C939F2-D6BC-5A43-BDDE-F6121752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109" y="402957"/>
            <a:ext cx="2601067" cy="172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576F73-BBD3-8047-AE44-CC354D37D337}"/>
              </a:ext>
            </a:extLst>
          </p:cNvPr>
          <p:cNvSpPr txBox="1"/>
          <p:nvPr/>
        </p:nvSpPr>
        <p:spPr>
          <a:xfrm>
            <a:off x="309967" y="3872015"/>
            <a:ext cx="1146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/>
              <a:t>Jaime de la Rocha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C9DAD-4A0A-3446-AF5F-5221EB168159}"/>
              </a:ext>
            </a:extLst>
          </p:cNvPr>
          <p:cNvSpPr txBox="1"/>
          <p:nvPr/>
        </p:nvSpPr>
        <p:spPr>
          <a:xfrm>
            <a:off x="325465" y="4508168"/>
            <a:ext cx="1146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/>
              <a:t>Brain Circuits and Behavior Lab, IDIBAPS</a:t>
            </a:r>
          </a:p>
        </p:txBody>
      </p:sp>
    </p:spTree>
    <p:extLst>
      <p:ext uri="{BB962C8B-B14F-4D97-AF65-F5344CB8AC3E}">
        <p14:creationId xmlns:p14="http://schemas.microsoft.com/office/powerpoint/2010/main" val="398565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DE4F9-EF08-3B48-B982-2811FD9F1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ED0B3-D2DC-F74E-92B6-76067AEE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8" y="2085418"/>
            <a:ext cx="8868578" cy="4583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5AA42-186E-6540-BB70-D8FA5EF32D1D}"/>
              </a:ext>
            </a:extLst>
          </p:cNvPr>
          <p:cNvSpPr txBox="1"/>
          <p:nvPr/>
        </p:nvSpPr>
        <p:spPr>
          <a:xfrm>
            <a:off x="7766892" y="6510969"/>
            <a:ext cx="492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Tanner</a:t>
            </a:r>
            <a:r>
              <a:rPr lang="es-ES" dirty="0"/>
              <a:t> and </a:t>
            </a:r>
            <a:r>
              <a:rPr lang="es-ES" dirty="0" err="1"/>
              <a:t>Swets</a:t>
            </a:r>
            <a:r>
              <a:rPr lang="es-ES" dirty="0"/>
              <a:t>, </a:t>
            </a:r>
            <a:r>
              <a:rPr lang="es-ES" dirty="0" err="1"/>
              <a:t>Psychological</a:t>
            </a:r>
            <a:r>
              <a:rPr lang="es-ES" dirty="0"/>
              <a:t> </a:t>
            </a:r>
            <a:r>
              <a:rPr lang="es-ES" dirty="0" err="1"/>
              <a:t>Review</a:t>
            </a:r>
            <a:r>
              <a:rPr lang="es-ES" dirty="0"/>
              <a:t> 1954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41822BC-BDAD-0D40-81C5-B94FF034B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137" y="1410025"/>
            <a:ext cx="184731" cy="369332"/>
          </a:xfrm>
          <a:prstGeom prst="rect">
            <a:avLst/>
          </a:prstGeom>
          <a:solidFill>
            <a:srgbClr val="F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C1C98F-4851-BA4A-AC43-1EDCFBA4B615}"/>
              </a:ext>
            </a:extLst>
          </p:cNvPr>
          <p:cNvGrpSpPr/>
          <p:nvPr/>
        </p:nvGrpSpPr>
        <p:grpSpPr>
          <a:xfrm>
            <a:off x="4076240" y="1299990"/>
            <a:ext cx="5376231" cy="4175393"/>
            <a:chOff x="6488934" y="793214"/>
            <a:chExt cx="5376231" cy="41753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F3474B-9264-7449-848C-1DE2C0232D11}"/>
                </a:ext>
              </a:extLst>
            </p:cNvPr>
            <p:cNvSpPr/>
            <p:nvPr/>
          </p:nvSpPr>
          <p:spPr>
            <a:xfrm>
              <a:off x="6488934" y="793214"/>
              <a:ext cx="5376231" cy="10135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D72DAE-E1C2-D744-9CEA-00C548145EE4}"/>
                </a:ext>
              </a:extLst>
            </p:cNvPr>
            <p:cNvSpPr txBox="1"/>
            <p:nvPr/>
          </p:nvSpPr>
          <p:spPr>
            <a:xfrm>
              <a:off x="6555036" y="870333"/>
              <a:ext cx="51889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“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”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aspect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has to do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with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defining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a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criterion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that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maps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‘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variable’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onto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an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action</a:t>
              </a:r>
              <a:r>
                <a:rPr lang="es-E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s-ES" sz="2400" baseline="-2500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2E5179-9FB0-D044-9F93-4008FE34C339}"/>
                </a:ext>
              </a:extLst>
            </p:cNvPr>
            <p:cNvCxnSpPr>
              <a:cxnSpLocks/>
            </p:cNvCxnSpPr>
            <p:nvPr/>
          </p:nvCxnSpPr>
          <p:spPr>
            <a:xfrm>
              <a:off x="8064347" y="1795749"/>
              <a:ext cx="0" cy="317285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D1E36C-24CB-B449-9DD7-E9F52D0F4B09}"/>
              </a:ext>
            </a:extLst>
          </p:cNvPr>
          <p:cNvSpPr txBox="1"/>
          <p:nvPr/>
        </p:nvSpPr>
        <p:spPr>
          <a:xfrm>
            <a:off x="5662670" y="3365653"/>
            <a:ext cx="202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criterion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9E1728-A1E4-1143-A384-BCEEBF43CA5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>
                <a:latin typeface="Calibri" panose="020F0502020204030204" pitchFamily="34" charset="0"/>
                <a:cs typeface="Calibri" panose="020F0502020204030204" pitchFamily="34" charset="0"/>
              </a:rPr>
              <a:t>Signal Detection Theory (SDT)</a:t>
            </a:r>
            <a:endParaRPr lang="es-E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42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DE4F9-EF08-3B48-B982-2811FD9F1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ED0B3-D2DC-F74E-92B6-76067AEE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8" y="2085418"/>
            <a:ext cx="8868578" cy="4583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5AA42-186E-6540-BB70-D8FA5EF32D1D}"/>
              </a:ext>
            </a:extLst>
          </p:cNvPr>
          <p:cNvSpPr txBox="1"/>
          <p:nvPr/>
        </p:nvSpPr>
        <p:spPr>
          <a:xfrm>
            <a:off x="7766892" y="6510969"/>
            <a:ext cx="492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Tanner</a:t>
            </a:r>
            <a:r>
              <a:rPr lang="es-ES" dirty="0"/>
              <a:t> and </a:t>
            </a:r>
            <a:r>
              <a:rPr lang="es-ES" dirty="0" err="1"/>
              <a:t>Swets</a:t>
            </a:r>
            <a:r>
              <a:rPr lang="es-ES" dirty="0"/>
              <a:t>, </a:t>
            </a:r>
            <a:r>
              <a:rPr lang="es-ES" dirty="0" err="1"/>
              <a:t>Psychological</a:t>
            </a:r>
            <a:r>
              <a:rPr lang="es-ES" dirty="0"/>
              <a:t> </a:t>
            </a:r>
            <a:r>
              <a:rPr lang="es-ES" dirty="0" err="1"/>
              <a:t>Review</a:t>
            </a:r>
            <a:r>
              <a:rPr lang="es-ES" dirty="0"/>
              <a:t> 1954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41822BC-BDAD-0D40-81C5-B94FF034B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137" y="1410025"/>
            <a:ext cx="184731" cy="369332"/>
          </a:xfrm>
          <a:prstGeom prst="rect">
            <a:avLst/>
          </a:prstGeom>
          <a:solidFill>
            <a:srgbClr val="F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2E5179-9FB0-D044-9F93-4008FE34C339}"/>
              </a:ext>
            </a:extLst>
          </p:cNvPr>
          <p:cNvCxnSpPr>
            <a:cxnSpLocks/>
          </p:cNvCxnSpPr>
          <p:nvPr/>
        </p:nvCxnSpPr>
        <p:spPr>
          <a:xfrm>
            <a:off x="5651653" y="2302525"/>
            <a:ext cx="0" cy="317285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D1E36C-24CB-B449-9DD7-E9F52D0F4B09}"/>
              </a:ext>
            </a:extLst>
          </p:cNvPr>
          <p:cNvSpPr txBox="1"/>
          <p:nvPr/>
        </p:nvSpPr>
        <p:spPr>
          <a:xfrm>
            <a:off x="5662670" y="3365653"/>
            <a:ext cx="202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criterion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830B455-A023-1D4F-899A-1442533D0A0C}"/>
              </a:ext>
            </a:extLst>
          </p:cNvPr>
          <p:cNvSpPr/>
          <p:nvPr/>
        </p:nvSpPr>
        <p:spPr>
          <a:xfrm>
            <a:off x="5667828" y="4020457"/>
            <a:ext cx="972457" cy="1458685"/>
          </a:xfrm>
          <a:custGeom>
            <a:avLst/>
            <a:gdLst>
              <a:gd name="connsiteX0" fmla="*/ 0 w 986972"/>
              <a:gd name="connsiteY0" fmla="*/ 0 h 1480457"/>
              <a:gd name="connsiteX1" fmla="*/ 0 w 986972"/>
              <a:gd name="connsiteY1" fmla="*/ 1480457 h 1480457"/>
              <a:gd name="connsiteX2" fmla="*/ 986972 w 986972"/>
              <a:gd name="connsiteY2" fmla="*/ 1458686 h 1480457"/>
              <a:gd name="connsiteX3" fmla="*/ 711200 w 986972"/>
              <a:gd name="connsiteY3" fmla="*/ 1349829 h 1480457"/>
              <a:gd name="connsiteX4" fmla="*/ 537029 w 986972"/>
              <a:gd name="connsiteY4" fmla="*/ 1190172 h 1480457"/>
              <a:gd name="connsiteX5" fmla="*/ 355600 w 986972"/>
              <a:gd name="connsiteY5" fmla="*/ 892629 h 1480457"/>
              <a:gd name="connsiteX6" fmla="*/ 217715 w 986972"/>
              <a:gd name="connsiteY6" fmla="*/ 595086 h 1480457"/>
              <a:gd name="connsiteX7" fmla="*/ 101600 w 986972"/>
              <a:gd name="connsiteY7" fmla="*/ 246743 h 1480457"/>
              <a:gd name="connsiteX8" fmla="*/ 0 w 986972"/>
              <a:gd name="connsiteY8" fmla="*/ 0 h 148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6972" h="1480457">
                <a:moveTo>
                  <a:pt x="0" y="0"/>
                </a:moveTo>
                <a:lnTo>
                  <a:pt x="0" y="1480457"/>
                </a:lnTo>
                <a:lnTo>
                  <a:pt x="986972" y="1458686"/>
                </a:lnTo>
                <a:lnTo>
                  <a:pt x="711200" y="1349829"/>
                </a:lnTo>
                <a:lnTo>
                  <a:pt x="537029" y="1190172"/>
                </a:lnTo>
                <a:lnTo>
                  <a:pt x="355600" y="892629"/>
                </a:lnTo>
                <a:lnTo>
                  <a:pt x="217715" y="595086"/>
                </a:lnTo>
                <a:lnTo>
                  <a:pt x="101600" y="246743"/>
                </a:lnTo>
                <a:lnTo>
                  <a:pt x="0" y="0"/>
                </a:lnTo>
                <a:close/>
              </a:path>
            </a:pathLst>
          </a:cu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5E121-4919-A14B-9BAB-6198D1462481}"/>
              </a:ext>
            </a:extLst>
          </p:cNvPr>
          <p:cNvSpPr txBox="1"/>
          <p:nvPr/>
        </p:nvSpPr>
        <p:spPr>
          <a:xfrm>
            <a:off x="7191829" y="4419599"/>
            <a:ext cx="1371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4472C4"/>
                </a:solidFill>
              </a:rPr>
              <a:t>False </a:t>
            </a:r>
            <a:r>
              <a:rPr lang="es-ES" b="1" dirty="0" err="1">
                <a:solidFill>
                  <a:srgbClr val="4472C4"/>
                </a:solidFill>
              </a:rPr>
              <a:t>Alarms</a:t>
            </a:r>
            <a:endParaRPr lang="es-ES" b="1" dirty="0">
              <a:solidFill>
                <a:srgbClr val="4472C4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0B9779-0596-BD40-9D42-926BD43BD1F1}"/>
              </a:ext>
            </a:extLst>
          </p:cNvPr>
          <p:cNvCxnSpPr/>
          <p:nvPr/>
        </p:nvCxnSpPr>
        <p:spPr>
          <a:xfrm flipH="1">
            <a:off x="5987143" y="4767943"/>
            <a:ext cx="1240971" cy="4862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CE5EDEE-D631-A541-BC29-7448BBF3A7E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>
                <a:latin typeface="Calibri" panose="020F0502020204030204" pitchFamily="34" charset="0"/>
                <a:cs typeface="Calibri" panose="020F0502020204030204" pitchFamily="34" charset="0"/>
              </a:rPr>
              <a:t>Signal Detection Theory (SDT)</a:t>
            </a:r>
            <a:endParaRPr lang="es-E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22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DE4F9-EF08-3B48-B982-2811FD9F1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ED0B3-D2DC-F74E-92B6-76067AEE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8" y="2085418"/>
            <a:ext cx="8868578" cy="4583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5AA42-186E-6540-BB70-D8FA5EF32D1D}"/>
              </a:ext>
            </a:extLst>
          </p:cNvPr>
          <p:cNvSpPr txBox="1"/>
          <p:nvPr/>
        </p:nvSpPr>
        <p:spPr>
          <a:xfrm>
            <a:off x="7766892" y="6510969"/>
            <a:ext cx="492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Tanner</a:t>
            </a:r>
            <a:r>
              <a:rPr lang="es-ES" dirty="0"/>
              <a:t> and </a:t>
            </a:r>
            <a:r>
              <a:rPr lang="es-ES" dirty="0" err="1"/>
              <a:t>Swets</a:t>
            </a:r>
            <a:r>
              <a:rPr lang="es-ES" dirty="0"/>
              <a:t>, </a:t>
            </a:r>
            <a:r>
              <a:rPr lang="es-ES" dirty="0" err="1"/>
              <a:t>Psychological</a:t>
            </a:r>
            <a:r>
              <a:rPr lang="es-ES" dirty="0"/>
              <a:t> </a:t>
            </a:r>
            <a:r>
              <a:rPr lang="es-ES" dirty="0" err="1"/>
              <a:t>Review</a:t>
            </a:r>
            <a:r>
              <a:rPr lang="es-ES" dirty="0"/>
              <a:t> 1954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41822BC-BDAD-0D40-81C5-B94FF034B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137" y="1410025"/>
            <a:ext cx="184731" cy="369332"/>
          </a:xfrm>
          <a:prstGeom prst="rect">
            <a:avLst/>
          </a:prstGeom>
          <a:solidFill>
            <a:srgbClr val="F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2E5179-9FB0-D044-9F93-4008FE34C339}"/>
              </a:ext>
            </a:extLst>
          </p:cNvPr>
          <p:cNvCxnSpPr>
            <a:cxnSpLocks/>
          </p:cNvCxnSpPr>
          <p:nvPr/>
        </p:nvCxnSpPr>
        <p:spPr>
          <a:xfrm>
            <a:off x="5651653" y="2302525"/>
            <a:ext cx="0" cy="317285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D1E36C-24CB-B449-9DD7-E9F52D0F4B09}"/>
              </a:ext>
            </a:extLst>
          </p:cNvPr>
          <p:cNvSpPr txBox="1"/>
          <p:nvPr/>
        </p:nvSpPr>
        <p:spPr>
          <a:xfrm>
            <a:off x="5662670" y="3365653"/>
            <a:ext cx="202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criterion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830B455-A023-1D4F-899A-1442533D0A0C}"/>
              </a:ext>
            </a:extLst>
          </p:cNvPr>
          <p:cNvSpPr/>
          <p:nvPr/>
        </p:nvSpPr>
        <p:spPr>
          <a:xfrm>
            <a:off x="5667828" y="4020457"/>
            <a:ext cx="972457" cy="1458685"/>
          </a:xfrm>
          <a:custGeom>
            <a:avLst/>
            <a:gdLst>
              <a:gd name="connsiteX0" fmla="*/ 0 w 986972"/>
              <a:gd name="connsiteY0" fmla="*/ 0 h 1480457"/>
              <a:gd name="connsiteX1" fmla="*/ 0 w 986972"/>
              <a:gd name="connsiteY1" fmla="*/ 1480457 h 1480457"/>
              <a:gd name="connsiteX2" fmla="*/ 986972 w 986972"/>
              <a:gd name="connsiteY2" fmla="*/ 1458686 h 1480457"/>
              <a:gd name="connsiteX3" fmla="*/ 711200 w 986972"/>
              <a:gd name="connsiteY3" fmla="*/ 1349829 h 1480457"/>
              <a:gd name="connsiteX4" fmla="*/ 537029 w 986972"/>
              <a:gd name="connsiteY4" fmla="*/ 1190172 h 1480457"/>
              <a:gd name="connsiteX5" fmla="*/ 355600 w 986972"/>
              <a:gd name="connsiteY5" fmla="*/ 892629 h 1480457"/>
              <a:gd name="connsiteX6" fmla="*/ 217715 w 986972"/>
              <a:gd name="connsiteY6" fmla="*/ 595086 h 1480457"/>
              <a:gd name="connsiteX7" fmla="*/ 101600 w 986972"/>
              <a:gd name="connsiteY7" fmla="*/ 246743 h 1480457"/>
              <a:gd name="connsiteX8" fmla="*/ 0 w 986972"/>
              <a:gd name="connsiteY8" fmla="*/ 0 h 148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6972" h="1480457">
                <a:moveTo>
                  <a:pt x="0" y="0"/>
                </a:moveTo>
                <a:lnTo>
                  <a:pt x="0" y="1480457"/>
                </a:lnTo>
                <a:lnTo>
                  <a:pt x="986972" y="1458686"/>
                </a:lnTo>
                <a:lnTo>
                  <a:pt x="711200" y="1349829"/>
                </a:lnTo>
                <a:lnTo>
                  <a:pt x="537029" y="1190172"/>
                </a:lnTo>
                <a:lnTo>
                  <a:pt x="355600" y="892629"/>
                </a:lnTo>
                <a:lnTo>
                  <a:pt x="217715" y="595086"/>
                </a:lnTo>
                <a:lnTo>
                  <a:pt x="101600" y="246743"/>
                </a:lnTo>
                <a:lnTo>
                  <a:pt x="0" y="0"/>
                </a:lnTo>
                <a:close/>
              </a:path>
            </a:pathLst>
          </a:cu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5E121-4919-A14B-9BAB-6198D1462481}"/>
              </a:ext>
            </a:extLst>
          </p:cNvPr>
          <p:cNvSpPr txBox="1"/>
          <p:nvPr/>
        </p:nvSpPr>
        <p:spPr>
          <a:xfrm>
            <a:off x="7409543" y="2249713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Hits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0B9779-0596-BD40-9D42-926BD43BD1F1}"/>
              </a:ext>
            </a:extLst>
          </p:cNvPr>
          <p:cNvCxnSpPr/>
          <p:nvPr/>
        </p:nvCxnSpPr>
        <p:spPr>
          <a:xfrm flipH="1">
            <a:off x="6204857" y="2598057"/>
            <a:ext cx="1240971" cy="48622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0C1E0732-512D-B049-A056-23C9A6C620A2}"/>
              </a:ext>
            </a:extLst>
          </p:cNvPr>
          <p:cNvSpPr/>
          <p:nvPr/>
        </p:nvSpPr>
        <p:spPr>
          <a:xfrm>
            <a:off x="5675086" y="2423886"/>
            <a:ext cx="1988457" cy="3055257"/>
          </a:xfrm>
          <a:custGeom>
            <a:avLst/>
            <a:gdLst>
              <a:gd name="connsiteX0" fmla="*/ 0 w 1988457"/>
              <a:gd name="connsiteY0" fmla="*/ 899885 h 3055257"/>
              <a:gd name="connsiteX1" fmla="*/ 7257 w 1988457"/>
              <a:gd name="connsiteY1" fmla="*/ 3055257 h 3055257"/>
              <a:gd name="connsiteX2" fmla="*/ 1988457 w 1988457"/>
              <a:gd name="connsiteY2" fmla="*/ 3033485 h 3055257"/>
              <a:gd name="connsiteX3" fmla="*/ 1676400 w 1988457"/>
              <a:gd name="connsiteY3" fmla="*/ 2902857 h 3055257"/>
              <a:gd name="connsiteX4" fmla="*/ 1473200 w 1988457"/>
              <a:gd name="connsiteY4" fmla="*/ 2627085 h 3055257"/>
              <a:gd name="connsiteX5" fmla="*/ 1284514 w 1988457"/>
              <a:gd name="connsiteY5" fmla="*/ 2235200 h 3055257"/>
              <a:gd name="connsiteX6" fmla="*/ 1095828 w 1988457"/>
              <a:gd name="connsiteY6" fmla="*/ 1712685 h 3055257"/>
              <a:gd name="connsiteX7" fmla="*/ 827314 w 1988457"/>
              <a:gd name="connsiteY7" fmla="*/ 762000 h 3055257"/>
              <a:gd name="connsiteX8" fmla="*/ 660400 w 1988457"/>
              <a:gd name="connsiteY8" fmla="*/ 333828 h 3055257"/>
              <a:gd name="connsiteX9" fmla="*/ 544285 w 1988457"/>
              <a:gd name="connsiteY9" fmla="*/ 72571 h 3055257"/>
              <a:gd name="connsiteX10" fmla="*/ 442685 w 1988457"/>
              <a:gd name="connsiteY10" fmla="*/ 0 h 3055257"/>
              <a:gd name="connsiteX11" fmla="*/ 355600 w 1988457"/>
              <a:gd name="connsiteY11" fmla="*/ 36285 h 3055257"/>
              <a:gd name="connsiteX12" fmla="*/ 232228 w 1988457"/>
              <a:gd name="connsiteY12" fmla="*/ 188685 h 3055257"/>
              <a:gd name="connsiteX13" fmla="*/ 116114 w 1988457"/>
              <a:gd name="connsiteY13" fmla="*/ 500743 h 3055257"/>
              <a:gd name="connsiteX14" fmla="*/ 0 w 1988457"/>
              <a:gd name="connsiteY14" fmla="*/ 899885 h 305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8457" h="3055257">
                <a:moveTo>
                  <a:pt x="0" y="899885"/>
                </a:moveTo>
                <a:lnTo>
                  <a:pt x="7257" y="3055257"/>
                </a:lnTo>
                <a:lnTo>
                  <a:pt x="1988457" y="3033485"/>
                </a:lnTo>
                <a:lnTo>
                  <a:pt x="1676400" y="2902857"/>
                </a:lnTo>
                <a:lnTo>
                  <a:pt x="1473200" y="2627085"/>
                </a:lnTo>
                <a:lnTo>
                  <a:pt x="1284514" y="2235200"/>
                </a:lnTo>
                <a:lnTo>
                  <a:pt x="1095828" y="1712685"/>
                </a:lnTo>
                <a:lnTo>
                  <a:pt x="827314" y="762000"/>
                </a:lnTo>
                <a:lnTo>
                  <a:pt x="660400" y="333828"/>
                </a:lnTo>
                <a:lnTo>
                  <a:pt x="544285" y="72571"/>
                </a:lnTo>
                <a:lnTo>
                  <a:pt x="442685" y="0"/>
                </a:lnTo>
                <a:lnTo>
                  <a:pt x="355600" y="36285"/>
                </a:lnTo>
                <a:lnTo>
                  <a:pt x="232228" y="188685"/>
                </a:lnTo>
                <a:lnTo>
                  <a:pt x="116114" y="500743"/>
                </a:lnTo>
                <a:lnTo>
                  <a:pt x="0" y="899885"/>
                </a:lnTo>
                <a:close/>
              </a:path>
            </a:pathLst>
          </a:custGeom>
          <a:solidFill>
            <a:srgbClr val="A9D18E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816E2C-4CA0-5940-8DA1-3C1DFB5953B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>
                <a:latin typeface="Calibri" panose="020F0502020204030204" pitchFamily="34" charset="0"/>
                <a:cs typeface="Calibri" panose="020F0502020204030204" pitchFamily="34" charset="0"/>
              </a:rPr>
              <a:t>Signal Detection Theory (SDT)</a:t>
            </a:r>
            <a:endParaRPr lang="es-E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78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Rectangle"/>
          <p:cNvSpPr/>
          <p:nvPr/>
        </p:nvSpPr>
        <p:spPr>
          <a:xfrm>
            <a:off x="6910026" y="948544"/>
            <a:ext cx="887197" cy="4464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66"/>
          </a:p>
        </p:txBody>
      </p:sp>
      <p:sp>
        <p:nvSpPr>
          <p:cNvPr id="709" name="Parameters in SDT:  d’  and  Bias"/>
          <p:cNvSpPr txBox="1"/>
          <p:nvPr/>
        </p:nvSpPr>
        <p:spPr>
          <a:xfrm>
            <a:off x="3072570" y="25449"/>
            <a:ext cx="56058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953"/>
              <a:t>Parameters in SDT:  d’  and  Bias </a:t>
            </a:r>
          </a:p>
        </p:txBody>
      </p:sp>
      <p:pic>
        <p:nvPicPr>
          <p:cNvPr id="710" name="(_mu_SN_+_mu_N)∕.pdf" descr="(_mu_SN_+_mu_N)∕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57" y="958719"/>
            <a:ext cx="1366720" cy="2339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2" name="Group"/>
          <p:cNvGrpSpPr/>
          <p:nvPr/>
        </p:nvGrpSpPr>
        <p:grpSpPr>
          <a:xfrm>
            <a:off x="3465610" y="777127"/>
            <a:ext cx="6250782" cy="4309428"/>
            <a:chOff x="0" y="0"/>
            <a:chExt cx="8890000" cy="6128962"/>
          </a:xfrm>
        </p:grpSpPr>
        <p:pic>
          <p:nvPicPr>
            <p:cNvPr id="711" name="2_NormPDFs.pdf" descr="2_NormPDFs.pdf"/>
            <p:cNvPicPr>
              <a:picLocks noChangeAspect="1"/>
            </p:cNvPicPr>
            <p:nvPr/>
          </p:nvPicPr>
          <p:blipFill>
            <a:blip r:embed="rId3"/>
            <a:srcRect l="13795" t="35056" r="16988" b="36385"/>
            <a:stretch>
              <a:fillRect/>
            </a:stretch>
          </p:blipFill>
          <p:spPr>
            <a:xfrm>
              <a:off x="2801" y="860096"/>
              <a:ext cx="8175269" cy="4365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2" name="Line"/>
            <p:cNvSpPr/>
            <p:nvPr/>
          </p:nvSpPr>
          <p:spPr>
            <a:xfrm flipV="1">
              <a:off x="21856" y="631849"/>
              <a:ext cx="1" cy="450073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713" name="Line"/>
            <p:cNvSpPr/>
            <p:nvPr/>
          </p:nvSpPr>
          <p:spPr>
            <a:xfrm>
              <a:off x="0" y="5107082"/>
              <a:ext cx="8890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714" name="Line"/>
            <p:cNvSpPr/>
            <p:nvPr/>
          </p:nvSpPr>
          <p:spPr>
            <a:xfrm flipH="1">
              <a:off x="4739005" y="991014"/>
              <a:ext cx="1" cy="4103268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ysDot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715" name="Line"/>
            <p:cNvSpPr/>
            <p:nvPr/>
          </p:nvSpPr>
          <p:spPr>
            <a:xfrm flipH="1">
              <a:off x="3755335" y="0"/>
              <a:ext cx="1" cy="51017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ysDot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716" name="Line"/>
            <p:cNvSpPr/>
            <p:nvPr/>
          </p:nvSpPr>
          <p:spPr>
            <a:xfrm>
              <a:off x="3318349" y="4292885"/>
              <a:ext cx="43712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717" name="Line"/>
            <p:cNvSpPr/>
            <p:nvPr/>
          </p:nvSpPr>
          <p:spPr>
            <a:xfrm flipH="1">
              <a:off x="4750404" y="4292885"/>
              <a:ext cx="43712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718" name="Line"/>
            <p:cNvSpPr/>
            <p:nvPr/>
          </p:nvSpPr>
          <p:spPr>
            <a:xfrm flipH="1">
              <a:off x="3017451" y="1027243"/>
              <a:ext cx="1" cy="51017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ysDot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719" name="Line"/>
            <p:cNvSpPr/>
            <p:nvPr/>
          </p:nvSpPr>
          <p:spPr>
            <a:xfrm flipH="1">
              <a:off x="4466856" y="1014453"/>
              <a:ext cx="1" cy="51017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ysDot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720" name="Line"/>
            <p:cNvSpPr/>
            <p:nvPr/>
          </p:nvSpPr>
          <p:spPr>
            <a:xfrm flipH="1">
              <a:off x="3038332" y="5553612"/>
              <a:ext cx="1412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721" name="Line"/>
            <p:cNvSpPr/>
            <p:nvPr/>
          </p:nvSpPr>
          <p:spPr>
            <a:xfrm flipH="1">
              <a:off x="2140144" y="3211821"/>
              <a:ext cx="8856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</p:grpSp>
      <p:pic>
        <p:nvPicPr>
          <p:cNvPr id="723" name="sigma.pdf" descr="sigma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675" y="2961309"/>
            <a:ext cx="185540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Noise"/>
          <p:cNvSpPr txBox="1"/>
          <p:nvPr/>
        </p:nvSpPr>
        <p:spPr>
          <a:xfrm>
            <a:off x="3965202" y="3440576"/>
            <a:ext cx="721352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969"/>
              <a:t>Noise</a:t>
            </a:r>
          </a:p>
        </p:txBody>
      </p:sp>
      <p:sp>
        <p:nvSpPr>
          <p:cNvPr id="725" name="Noise+Signal"/>
          <p:cNvSpPr txBox="1"/>
          <p:nvPr/>
        </p:nvSpPr>
        <p:spPr>
          <a:xfrm>
            <a:off x="7369828" y="2736386"/>
            <a:ext cx="1569340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969"/>
              <a:t>Noise+Signal</a:t>
            </a:r>
          </a:p>
        </p:txBody>
      </p:sp>
      <p:sp>
        <p:nvSpPr>
          <p:cNvPr id="726" name="Bias"/>
          <p:cNvSpPr txBox="1"/>
          <p:nvPr/>
        </p:nvSpPr>
        <p:spPr>
          <a:xfrm>
            <a:off x="6236584" y="3713683"/>
            <a:ext cx="533800" cy="3751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969"/>
              <a:t>Bias</a:t>
            </a:r>
          </a:p>
        </p:txBody>
      </p:sp>
      <p:sp>
        <p:nvSpPr>
          <p:cNvPr id="727" name="d’"/>
          <p:cNvSpPr txBox="1"/>
          <p:nvPr/>
        </p:nvSpPr>
        <p:spPr>
          <a:xfrm>
            <a:off x="5985019" y="4783405"/>
            <a:ext cx="296556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969"/>
              <a:t>d’</a:t>
            </a:r>
          </a:p>
        </p:txBody>
      </p:sp>
      <p:pic>
        <p:nvPicPr>
          <p:cNvPr id="728" name="c.pdf" descr="c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353" y="1413709"/>
            <a:ext cx="127001" cy="14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d’ is supposed to represent the true measure of discriminability for a given stimulus strength. It is independent…"/>
          <p:cNvSpPr txBox="1"/>
          <p:nvPr/>
        </p:nvSpPr>
        <p:spPr>
          <a:xfrm>
            <a:off x="406400" y="5260998"/>
            <a:ext cx="11582400" cy="154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156264" indent="-156264">
              <a:buSzPct val="75000"/>
              <a:buChar char="•"/>
              <a:defRPr sz="1800" b="0">
                <a:latin typeface="Palatino"/>
                <a:ea typeface="Palatino"/>
                <a:cs typeface="Palatino"/>
                <a:sym typeface="Palatino"/>
              </a:defRPr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d’ is supposed to represent the true measure of discriminability for a given stimulus strength. It is independent  on the subjects strategies.</a:t>
            </a:r>
          </a:p>
          <a:p>
            <a:pPr marL="156264" indent="-156264">
              <a:buSzPct val="75000"/>
              <a:buChar char="•"/>
              <a:defRPr sz="1800" b="0">
                <a:latin typeface="Palatino"/>
                <a:ea typeface="Palatino"/>
                <a:cs typeface="Palatino"/>
                <a:sym typeface="Palatino"/>
              </a:defRPr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The criterion </a:t>
            </a:r>
            <a:r>
              <a:rPr sz="2400" i="1" dirty="0">
                <a:latin typeface="Calibri" panose="020F0502020204030204" pitchFamily="34" charset="0"/>
                <a:cs typeface="Calibri" panose="020F0502020204030204" pitchFamily="34" charset="0"/>
              </a:rPr>
              <a:t>c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(bias) sets the response tendencies of the subject and can vary depending on various factors such as prior probability of stimulus occurrence, pay-offs, </a:t>
            </a: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86609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Manipulating the Criterion"/>
          <p:cNvSpPr txBox="1"/>
          <p:nvPr/>
        </p:nvSpPr>
        <p:spPr>
          <a:xfrm>
            <a:off x="2466978" y="201534"/>
            <a:ext cx="7242688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 dirty="0">
                <a:latin typeface="Calibri" panose="020F0502020204030204" pitchFamily="34" charset="0"/>
                <a:cs typeface="Calibri" panose="020F0502020204030204" pitchFamily="34" charset="0"/>
              </a:rPr>
              <a:t>Manipulating the Criterion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ROC curve.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85" name="DM5_ROC Curve.pdf" descr="DM5_ROC Curve.pdf"/>
          <p:cNvPicPr>
            <a:picLocks noChangeAspect="1"/>
          </p:cNvPicPr>
          <p:nvPr/>
        </p:nvPicPr>
        <p:blipFill rotWithShape="1">
          <a:blip r:embed="rId2"/>
          <a:srcRect t="7623"/>
          <a:stretch/>
        </p:blipFill>
        <p:spPr>
          <a:xfrm>
            <a:off x="321756" y="1925781"/>
            <a:ext cx="4129579" cy="28678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89" name="Line"/>
          <p:cNvSpPr/>
          <p:nvPr/>
        </p:nvSpPr>
        <p:spPr>
          <a:xfrm flipH="1">
            <a:off x="2576946" y="2161309"/>
            <a:ext cx="429490" cy="47105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stealth" w="lg" len="lg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66" dirty="0"/>
          </a:p>
        </p:txBody>
      </p:sp>
      <p:sp>
        <p:nvSpPr>
          <p:cNvPr id="790" name="Line"/>
          <p:cNvSpPr/>
          <p:nvPr/>
        </p:nvSpPr>
        <p:spPr>
          <a:xfrm flipV="1">
            <a:off x="1081396" y="4031672"/>
            <a:ext cx="1218459" cy="4830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stealth" w="lg" len="lg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66"/>
          </a:p>
        </p:txBody>
      </p:sp>
      <p:sp>
        <p:nvSpPr>
          <p:cNvPr id="792" name="Problem with detection tasks!!"/>
          <p:cNvSpPr txBox="1"/>
          <p:nvPr/>
        </p:nvSpPr>
        <p:spPr>
          <a:xfrm>
            <a:off x="823457" y="5291922"/>
            <a:ext cx="72200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endParaRPr sz="1828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8DBF43-8182-6340-8D90-D6335B9B0A97}"/>
              </a:ext>
            </a:extLst>
          </p:cNvPr>
          <p:cNvGrpSpPr/>
          <p:nvPr/>
        </p:nvGrpSpPr>
        <p:grpSpPr>
          <a:xfrm>
            <a:off x="4583188" y="2369127"/>
            <a:ext cx="3535640" cy="1939638"/>
            <a:chOff x="2272145" y="2085418"/>
            <a:chExt cx="6477230" cy="35533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30F5EB-090D-6E49-9D18-CA2B18C5D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78" r="20754" b="22470"/>
            <a:stretch/>
          </p:blipFill>
          <p:spPr>
            <a:xfrm>
              <a:off x="2272145" y="2085418"/>
              <a:ext cx="6276110" cy="355338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28489B-939B-A44F-9133-EAEBB5848365}"/>
                </a:ext>
              </a:extLst>
            </p:cNvPr>
            <p:cNvSpPr/>
            <p:nvPr/>
          </p:nvSpPr>
          <p:spPr>
            <a:xfrm rot="730184">
              <a:off x="2929289" y="3849247"/>
              <a:ext cx="1302327" cy="552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854E56-D4D0-5743-B203-5752025897D7}"/>
                </a:ext>
              </a:extLst>
            </p:cNvPr>
            <p:cNvSpPr/>
            <p:nvPr/>
          </p:nvSpPr>
          <p:spPr>
            <a:xfrm>
              <a:off x="6913418" y="3875804"/>
              <a:ext cx="1835957" cy="552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120F87-832E-7449-9288-8DF55EE0D779}"/>
              </a:ext>
            </a:extLst>
          </p:cNvPr>
          <p:cNvSpPr txBox="1"/>
          <p:nvPr/>
        </p:nvSpPr>
        <p:spPr>
          <a:xfrm>
            <a:off x="2105890" y="2590799"/>
            <a:ext cx="205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Early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session</a:t>
            </a:r>
            <a:endParaRPr lang="es-E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4B37C-AB09-1D46-B1AE-80BF2914705E}"/>
              </a:ext>
            </a:extLst>
          </p:cNvPr>
          <p:cNvSpPr txBox="1"/>
          <p:nvPr/>
        </p:nvSpPr>
        <p:spPr>
          <a:xfrm>
            <a:off x="2337731" y="3667262"/>
            <a:ext cx="161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Late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session</a:t>
            </a:r>
            <a:endParaRPr lang="es-E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CF34A-F7CD-7D47-936C-5BE17D8CE51C}"/>
              </a:ext>
            </a:extLst>
          </p:cNvPr>
          <p:cNvSpPr txBox="1"/>
          <p:nvPr/>
        </p:nvSpPr>
        <p:spPr>
          <a:xfrm>
            <a:off x="676013" y="1318886"/>
            <a:ext cx="3646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(</a:t>
            </a:r>
            <a:r>
              <a:rPr lang="es-ES" sz="2000" dirty="0" err="1"/>
              <a:t>unintended</a:t>
            </a:r>
            <a:r>
              <a:rPr lang="es-ES" sz="2000" dirty="0"/>
              <a:t>) </a:t>
            </a:r>
            <a:r>
              <a:rPr lang="es-ES" sz="2000" b="1" dirty="0" err="1"/>
              <a:t>Value</a:t>
            </a:r>
            <a:r>
              <a:rPr lang="es-ES" sz="2000" dirty="0"/>
              <a:t> </a:t>
            </a:r>
            <a:r>
              <a:rPr lang="es-ES" sz="2000" dirty="0" err="1"/>
              <a:t>manipulation</a:t>
            </a:r>
            <a:endParaRPr lang="es-ES" sz="2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3CBACA-423F-6649-A20F-CA09316549C6}"/>
              </a:ext>
            </a:extLst>
          </p:cNvPr>
          <p:cNvCxnSpPr>
            <a:cxnSpLocks/>
          </p:cNvCxnSpPr>
          <p:nvPr/>
        </p:nvCxnSpPr>
        <p:spPr>
          <a:xfrm flipH="1">
            <a:off x="6788726" y="2332442"/>
            <a:ext cx="1" cy="189319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C342FA-60C1-CE44-879E-1E6D12BAC97D}"/>
              </a:ext>
            </a:extLst>
          </p:cNvPr>
          <p:cNvCxnSpPr>
            <a:cxnSpLocks/>
          </p:cNvCxnSpPr>
          <p:nvPr/>
        </p:nvCxnSpPr>
        <p:spPr>
          <a:xfrm>
            <a:off x="6215357" y="2356195"/>
            <a:ext cx="1044424" cy="1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ADFC35-1299-124D-BE07-349E28000EEB}"/>
              </a:ext>
            </a:extLst>
          </p:cNvPr>
          <p:cNvSpPr txBox="1"/>
          <p:nvPr/>
        </p:nvSpPr>
        <p:spPr>
          <a:xfrm>
            <a:off x="6625727" y="1901383"/>
            <a:ext cx="731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c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56127D-63D8-A844-BE11-738331DCF8DF}"/>
              </a:ext>
            </a:extLst>
          </p:cNvPr>
          <p:cNvGrpSpPr/>
          <p:nvPr/>
        </p:nvGrpSpPr>
        <p:grpSpPr>
          <a:xfrm>
            <a:off x="8263998" y="907473"/>
            <a:ext cx="4685766" cy="4618803"/>
            <a:chOff x="8083888" y="685800"/>
            <a:chExt cx="4685766" cy="46188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F6745D-054A-0343-A3A0-CA581C669628}"/>
                </a:ext>
              </a:extLst>
            </p:cNvPr>
            <p:cNvGrpSpPr/>
            <p:nvPr/>
          </p:nvGrpSpPr>
          <p:grpSpPr>
            <a:xfrm>
              <a:off x="8083888" y="685800"/>
              <a:ext cx="3650912" cy="3761509"/>
              <a:chOff x="8083888" y="685800"/>
              <a:chExt cx="3650912" cy="376150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F6A76-5BF2-FD4B-AFEB-96897845E8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0936" t="9736" r="6466" b="28257"/>
              <a:stretch/>
            </p:blipFill>
            <p:spPr>
              <a:xfrm>
                <a:off x="8083888" y="1108363"/>
                <a:ext cx="3650912" cy="3338946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003DB9-014D-2545-A328-91A390AC6066}"/>
                  </a:ext>
                </a:extLst>
              </p:cNvPr>
              <p:cNvSpPr txBox="1"/>
              <p:nvPr/>
            </p:nvSpPr>
            <p:spPr>
              <a:xfrm>
                <a:off x="8293100" y="6858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s-E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171FD5-723C-304D-A075-EB67F9287985}"/>
                  </a:ext>
                </a:extLst>
              </p:cNvPr>
              <p:cNvSpPr txBox="1"/>
              <p:nvPr/>
            </p:nvSpPr>
            <p:spPr>
              <a:xfrm>
                <a:off x="9264352" y="1556792"/>
                <a:ext cx="5403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400" b="1" dirty="0">
                    <a:solidFill>
                      <a:srgbClr val="FF0000"/>
                    </a:solidFill>
                  </a:rPr>
                  <a:t>c</a:t>
                </a:r>
              </a:p>
            </p:txBody>
          </p:sp>
        </p:grp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065E7088-36ED-AF45-AC1A-B36BD943F197}"/>
                </a:ext>
              </a:extLst>
            </p:cNvPr>
            <p:cNvSpPr/>
            <p:nvPr/>
          </p:nvSpPr>
          <p:spPr>
            <a:xfrm rot="17054200">
              <a:off x="8898364" y="1433313"/>
              <a:ext cx="3871290" cy="3871290"/>
            </a:xfrm>
            <a:prstGeom prst="arc">
              <a:avLst>
                <a:gd name="adj1" fmla="val 16943857"/>
                <a:gd name="adj2" fmla="val 19358636"/>
              </a:avLst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133C8C-050C-FF4C-9B97-2D6A791D89DB}"/>
              </a:ext>
            </a:extLst>
          </p:cNvPr>
          <p:cNvSpPr txBox="1"/>
          <p:nvPr/>
        </p:nvSpPr>
        <p:spPr>
          <a:xfrm>
            <a:off x="789709" y="5583382"/>
            <a:ext cx="110005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Detection</a:t>
            </a:r>
            <a:r>
              <a:rPr lang="es-ES" sz="2400" dirty="0"/>
              <a:t> </a:t>
            </a:r>
            <a:r>
              <a:rPr lang="es-ES" sz="2400" dirty="0" err="1"/>
              <a:t>tasks</a:t>
            </a:r>
            <a:r>
              <a:rPr lang="es-ES" sz="2400" dirty="0"/>
              <a:t> </a:t>
            </a:r>
            <a:r>
              <a:rPr lang="es-ES" sz="2400" dirty="0" err="1"/>
              <a:t>suffer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changes</a:t>
            </a:r>
            <a:r>
              <a:rPr lang="es-ES" sz="2400" dirty="0"/>
              <a:t> in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criterion</a:t>
            </a:r>
            <a:r>
              <a:rPr lang="es-ES" sz="2400" dirty="0"/>
              <a:t> (</a:t>
            </a:r>
            <a:r>
              <a:rPr lang="es-ES" sz="2400" dirty="0" err="1"/>
              <a:t>motivation</a:t>
            </a:r>
            <a:r>
              <a:rPr lang="es-ES" sz="2400" dirty="0"/>
              <a:t>, </a:t>
            </a:r>
            <a:r>
              <a:rPr lang="es-ES" sz="2400" dirty="0" err="1"/>
              <a:t>impulsivity</a:t>
            </a:r>
            <a:r>
              <a:rPr lang="es-ES" sz="2400" dirty="0"/>
              <a:t>, </a:t>
            </a:r>
            <a:r>
              <a:rPr lang="es-ES" sz="2400" dirty="0" err="1"/>
              <a:t>etc</a:t>
            </a:r>
            <a:r>
              <a:rPr lang="es-ES" sz="2400" dirty="0"/>
              <a:t>).</a:t>
            </a:r>
          </a:p>
          <a:p>
            <a:r>
              <a:rPr lang="es-ES" sz="2200" dirty="0" err="1"/>
              <a:t>The</a:t>
            </a:r>
            <a:r>
              <a:rPr lang="es-ES" sz="2200" dirty="0"/>
              <a:t> are </a:t>
            </a:r>
            <a:r>
              <a:rPr lang="es-ES" sz="2200" dirty="0" err="1"/>
              <a:t>under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ROC curve (AUC) </a:t>
            </a:r>
            <a:r>
              <a:rPr lang="es-ES" sz="2200" dirty="0" err="1"/>
              <a:t>provides</a:t>
            </a:r>
            <a:r>
              <a:rPr lang="es-ES" sz="2200" dirty="0"/>
              <a:t> a </a:t>
            </a:r>
            <a:r>
              <a:rPr lang="es-ES" sz="2200" dirty="0" err="1"/>
              <a:t>normalized</a:t>
            </a:r>
            <a:r>
              <a:rPr lang="es-ES" sz="2200" dirty="0"/>
              <a:t> (</a:t>
            </a:r>
            <a:r>
              <a:rPr lang="es-ES" sz="2200" dirty="0" err="1"/>
              <a:t>criterion</a:t>
            </a:r>
            <a:r>
              <a:rPr lang="es-ES" sz="2200" dirty="0"/>
              <a:t> </a:t>
            </a:r>
            <a:r>
              <a:rPr lang="es-ES" sz="2200" dirty="0" err="1"/>
              <a:t>independent</a:t>
            </a:r>
            <a:r>
              <a:rPr lang="es-ES" sz="2200" dirty="0"/>
              <a:t>) </a:t>
            </a:r>
            <a:r>
              <a:rPr lang="es-ES" sz="2200" dirty="0" err="1"/>
              <a:t>measure</a:t>
            </a:r>
            <a:r>
              <a:rPr lang="es-ES" sz="2200" dirty="0"/>
              <a:t> of </a:t>
            </a:r>
            <a:r>
              <a:rPr lang="es-ES" sz="2200" dirty="0" err="1"/>
              <a:t>sensitivity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4093523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7905" y="1666957"/>
            <a:ext cx="2859030" cy="2453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67905" y="1666957"/>
            <a:ext cx="3235238" cy="2453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75" y="7451869"/>
            <a:ext cx="2740565" cy="367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 rotWithShape="1">
          <a:blip r:embed="rId6"/>
          <a:srcRect b="6472"/>
          <a:stretch/>
        </p:blipFill>
        <p:spPr>
          <a:xfrm>
            <a:off x="720437" y="1314658"/>
            <a:ext cx="3694000" cy="504457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8FDD7-2D0B-E042-8812-2CA1F76AA522}"/>
              </a:ext>
            </a:extLst>
          </p:cNvPr>
          <p:cNvSpPr txBox="1"/>
          <p:nvPr/>
        </p:nvSpPr>
        <p:spPr>
          <a:xfrm>
            <a:off x="11119409" y="6279572"/>
            <a:ext cx="0" cy="0"/>
          </a:xfrm>
          <a:prstGeom prst="rect">
            <a:avLst/>
          </a:prstGeom>
          <a:noFill/>
        </p:spPr>
        <p:txBody>
          <a:bodyPr wrap="none" lIns="107944" tIns="107944" rIns="107944" bIns="107944" rtlCol="0">
            <a:noAutofit/>
          </a:bodyPr>
          <a:lstStyle/>
          <a:p>
            <a:endParaRPr lang="es-ES" sz="1799" dirty="0" err="1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3B39D-2730-044D-A0DB-924A740F9539}"/>
              </a:ext>
            </a:extLst>
          </p:cNvPr>
          <p:cNvSpPr txBox="1"/>
          <p:nvPr/>
        </p:nvSpPr>
        <p:spPr>
          <a:xfrm>
            <a:off x="5121828" y="3193352"/>
            <a:ext cx="312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Choice</a:t>
            </a:r>
            <a:r>
              <a:rPr lang="es-ES" sz="2400" baseline="-25000" dirty="0" err="1"/>
              <a:t>i</a:t>
            </a:r>
            <a:r>
              <a:rPr lang="es-ES" sz="2400" dirty="0"/>
              <a:t> = </a:t>
            </a:r>
            <a:r>
              <a:rPr lang="es-ES" sz="2400" dirty="0" err="1"/>
              <a:t>sign</a:t>
            </a:r>
            <a:r>
              <a:rPr lang="es-ES" sz="2400" dirty="0"/>
              <a:t>(</a:t>
            </a:r>
            <a:r>
              <a:rPr lang="es-ES" sz="2400" i="1" dirty="0"/>
              <a:t>x</a:t>
            </a:r>
            <a:r>
              <a:rPr lang="es-ES" sz="2400" baseline="-25000" dirty="0"/>
              <a:t>i</a:t>
            </a:r>
            <a:r>
              <a:rPr lang="es-ES" sz="2400" dirty="0"/>
              <a:t> – 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7F945-7E6C-5E44-AC0A-2108A457AEE3}"/>
              </a:ext>
            </a:extLst>
          </p:cNvPr>
          <p:cNvSpPr txBox="1"/>
          <p:nvPr/>
        </p:nvSpPr>
        <p:spPr>
          <a:xfrm>
            <a:off x="5135682" y="4043075"/>
            <a:ext cx="312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Confidence</a:t>
            </a:r>
            <a:r>
              <a:rPr lang="es-ES" sz="2400" baseline="-25000" dirty="0" err="1"/>
              <a:t>i</a:t>
            </a:r>
            <a:r>
              <a:rPr lang="es-ES" sz="2400" dirty="0"/>
              <a:t> = f(|</a:t>
            </a:r>
            <a:r>
              <a:rPr lang="es-ES" sz="2400" i="1" dirty="0"/>
              <a:t>x</a:t>
            </a:r>
            <a:r>
              <a:rPr lang="es-ES" sz="2400" baseline="-25000" dirty="0"/>
              <a:t>i</a:t>
            </a:r>
            <a:r>
              <a:rPr lang="es-ES" sz="2400" dirty="0"/>
              <a:t> – c|)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9E7CA5-00B9-0A4A-9DED-DBE5154BC6B5}"/>
              </a:ext>
            </a:extLst>
          </p:cNvPr>
          <p:cNvGrpSpPr/>
          <p:nvPr/>
        </p:nvGrpSpPr>
        <p:grpSpPr>
          <a:xfrm>
            <a:off x="12550631" y="3734006"/>
            <a:ext cx="2013695" cy="2179432"/>
            <a:chOff x="9147175" y="3733800"/>
            <a:chExt cx="2014744" cy="2180567"/>
          </a:xfrm>
        </p:grpSpPr>
        <p:pic>
          <p:nvPicPr>
            <p:cNvPr id="21" name="Image" descr="Image">
              <a:extLst>
                <a:ext uri="{FF2B5EF4-FFF2-40B4-BE49-F238E27FC236}">
                  <a16:creationId xmlns:a16="http://schemas.microsoft.com/office/drawing/2014/main" id="{38CF8403-B77E-574D-B719-8F038E05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31246"/>
            <a:stretch>
              <a:fillRect/>
            </a:stretch>
          </p:blipFill>
          <p:spPr>
            <a:xfrm>
              <a:off x="9147175" y="3733800"/>
              <a:ext cx="2014744" cy="149919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CBB2ABA1-2938-354A-B71A-585CE04B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68183"/>
            <a:stretch>
              <a:fillRect/>
            </a:stretch>
          </p:blipFill>
          <p:spPr>
            <a:xfrm>
              <a:off x="9147175" y="5220593"/>
              <a:ext cx="2014744" cy="69377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836A00F-1762-434B-82B9-434372C1CD86}"/>
              </a:ext>
            </a:extLst>
          </p:cNvPr>
          <p:cNvGrpSpPr/>
          <p:nvPr/>
        </p:nvGrpSpPr>
        <p:grpSpPr>
          <a:xfrm>
            <a:off x="8726777" y="2089606"/>
            <a:ext cx="2713964" cy="3270958"/>
            <a:chOff x="8726777" y="2089606"/>
            <a:chExt cx="2713964" cy="3270958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6E3A66DC-D4BA-4E49-BDA9-2C806C146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861" t="39007" b="38033"/>
            <a:stretch/>
          </p:blipFill>
          <p:spPr>
            <a:xfrm>
              <a:off x="9633676" y="3568372"/>
              <a:ext cx="1771386" cy="60934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96B95000-6CF2-FE47-A33F-AABAC19E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2407" b="59616"/>
            <a:stretch>
              <a:fillRect/>
            </a:stretch>
          </p:blipFill>
          <p:spPr>
            <a:xfrm>
              <a:off x="9594743" y="2533088"/>
              <a:ext cx="1810319" cy="10718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A44E172C-F68B-124B-9425-8203A1421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68298"/>
            <a:stretch>
              <a:fillRect/>
            </a:stretch>
          </p:blipFill>
          <p:spPr>
            <a:xfrm>
              <a:off x="8726777" y="2533088"/>
              <a:ext cx="849060" cy="265405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AED6564C-B24A-AE41-B7F8-C7E4C9F44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3861" t="87870"/>
            <a:stretch>
              <a:fillRect/>
            </a:stretch>
          </p:blipFill>
          <p:spPr>
            <a:xfrm>
              <a:off x="9622788" y="2089606"/>
              <a:ext cx="1771386" cy="3219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F8FB2A83-1314-194F-9F0A-5AE52F258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861" t="76489" b="13365"/>
            <a:stretch/>
          </p:blipFill>
          <p:spPr>
            <a:xfrm>
              <a:off x="9622790" y="2370488"/>
              <a:ext cx="1771386" cy="2692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Image" descr="Image">
              <a:extLst>
                <a:ext uri="{FF2B5EF4-FFF2-40B4-BE49-F238E27FC236}">
                  <a16:creationId xmlns:a16="http://schemas.microsoft.com/office/drawing/2014/main" id="{A2C53768-AA8C-7446-850F-1432DC3D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68183"/>
            <a:stretch>
              <a:fillRect/>
            </a:stretch>
          </p:blipFill>
          <p:spPr>
            <a:xfrm>
              <a:off x="8844096" y="4466413"/>
              <a:ext cx="2596645" cy="89415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6964ED-35FF-934D-8ACB-B1483D89C527}"/>
              </a:ext>
            </a:extLst>
          </p:cNvPr>
          <p:cNvSpPr txBox="1"/>
          <p:nvPr/>
        </p:nvSpPr>
        <p:spPr>
          <a:xfrm>
            <a:off x="3837709" y="1039091"/>
            <a:ext cx="20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Stimulus</a:t>
            </a:r>
            <a:r>
              <a:rPr lang="es-ES" sz="2400" dirty="0"/>
              <a:t> B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38089-21EF-B24B-A6C6-7D763E200475}"/>
              </a:ext>
            </a:extLst>
          </p:cNvPr>
          <p:cNvSpPr txBox="1"/>
          <p:nvPr/>
        </p:nvSpPr>
        <p:spPr>
          <a:xfrm>
            <a:off x="407368" y="1052736"/>
            <a:ext cx="20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Stimulus</a:t>
            </a:r>
            <a:r>
              <a:rPr lang="es-ES" sz="2400" dirty="0"/>
              <a:t> A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17504F-0EF4-CA4C-AB64-6DE8302F696D}"/>
              </a:ext>
            </a:extLst>
          </p:cNvPr>
          <p:cNvCxnSpPr>
            <a:cxnSpLocks/>
          </p:cNvCxnSpPr>
          <p:nvPr/>
        </p:nvCxnSpPr>
        <p:spPr>
          <a:xfrm flipH="1">
            <a:off x="3297383" y="1524000"/>
            <a:ext cx="1025235" cy="87283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87BC57-34B1-CD4E-909F-A24980BC9453}"/>
              </a:ext>
            </a:extLst>
          </p:cNvPr>
          <p:cNvCxnSpPr>
            <a:cxnSpLocks/>
          </p:cNvCxnSpPr>
          <p:nvPr/>
        </p:nvCxnSpPr>
        <p:spPr>
          <a:xfrm>
            <a:off x="1510145" y="1524000"/>
            <a:ext cx="930394" cy="87283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CF58138-A214-AA47-A52A-9FC6C5D71EA8}"/>
              </a:ext>
            </a:extLst>
          </p:cNvPr>
          <p:cNvSpPr txBox="1"/>
          <p:nvPr/>
        </p:nvSpPr>
        <p:spPr>
          <a:xfrm>
            <a:off x="1717967" y="6303818"/>
            <a:ext cx="2632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err="1"/>
              <a:t>Decision</a:t>
            </a:r>
            <a:r>
              <a:rPr lang="es-ES" sz="2200" dirty="0"/>
              <a:t> variable </a:t>
            </a:r>
            <a:r>
              <a:rPr lang="es-ES" sz="2200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6A0DDB-40F7-D44F-9432-81910EF6282D}"/>
              </a:ext>
            </a:extLst>
          </p:cNvPr>
          <p:cNvSpPr txBox="1"/>
          <p:nvPr/>
        </p:nvSpPr>
        <p:spPr>
          <a:xfrm>
            <a:off x="3768436" y="5250873"/>
            <a:ext cx="1191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377EB8"/>
                </a:solidFill>
              </a:rPr>
              <a:t>correct</a:t>
            </a:r>
            <a:endParaRPr lang="es-ES" sz="2000" dirty="0">
              <a:solidFill>
                <a:srgbClr val="377EB8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6BD62D-8DFB-F649-8283-97F66F7A2A04}"/>
              </a:ext>
            </a:extLst>
          </p:cNvPr>
          <p:cNvSpPr txBox="1"/>
          <p:nvPr/>
        </p:nvSpPr>
        <p:spPr>
          <a:xfrm>
            <a:off x="2074850" y="5250873"/>
            <a:ext cx="70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E41A1D"/>
                </a:solidFill>
              </a:rPr>
              <a:t>error</a:t>
            </a:r>
          </a:p>
        </p:txBody>
      </p:sp>
      <p:sp>
        <p:nvSpPr>
          <p:cNvPr id="42" name="operationalising decision uncertainty">
            <a:extLst>
              <a:ext uri="{FF2B5EF4-FFF2-40B4-BE49-F238E27FC236}">
                <a16:creationId xmlns:a16="http://schemas.microsoft.com/office/drawing/2014/main" id="{22DB4FCD-26EE-1F4E-B710-0B9C1DFEBC48}"/>
              </a:ext>
            </a:extLst>
          </p:cNvPr>
          <p:cNvSpPr txBox="1">
            <a:spLocks/>
          </p:cNvSpPr>
          <p:nvPr/>
        </p:nvSpPr>
        <p:spPr>
          <a:xfrm>
            <a:off x="556772" y="323031"/>
            <a:ext cx="11383095" cy="4318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08940" rtl="0" eaLnBrk="1" latinLnBrk="0" hangingPunct="1">
              <a:spcBef>
                <a:spcPts val="1600"/>
              </a:spcBef>
              <a:buNone/>
              <a:defRPr sz="3639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37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es-ES" sz="3637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37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confidence</a:t>
            </a:r>
            <a:endParaRPr lang="es-ES" sz="3637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75053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perationalising decision uncertainty">
            <a:extLst>
              <a:ext uri="{FF2B5EF4-FFF2-40B4-BE49-F238E27FC236}">
                <a16:creationId xmlns:a16="http://schemas.microsoft.com/office/drawing/2014/main" id="{CC25C66B-3215-5D4A-85A5-873F2F111D3C}"/>
              </a:ext>
            </a:extLst>
          </p:cNvPr>
          <p:cNvSpPr txBox="1">
            <a:spLocks/>
          </p:cNvSpPr>
          <p:nvPr/>
        </p:nvSpPr>
        <p:spPr>
          <a:xfrm>
            <a:off x="556772" y="558559"/>
            <a:ext cx="11383095" cy="4318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08940" rtl="0" eaLnBrk="1" latinLnBrk="0" hangingPunct="1">
              <a:spcBef>
                <a:spcPts val="1600"/>
              </a:spcBef>
              <a:buNone/>
              <a:defRPr sz="3639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37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es-ES" sz="3637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37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confidence</a:t>
            </a:r>
            <a:endParaRPr lang="es-ES" sz="3637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magine 10" descr="Immagine che contiene schermata, testo, Composizione digitale, Modellazione 3D&#10;&#10;Il contenuto generato dall'IA potrebbe non essere corretto.">
            <a:extLst>
              <a:ext uri="{FF2B5EF4-FFF2-40B4-BE49-F238E27FC236}">
                <a16:creationId xmlns:a16="http://schemas.microsoft.com/office/drawing/2014/main" id="{A1766B0D-113B-7141-A793-7358DA40C36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t="782" r="48467" b="78893"/>
          <a:stretch/>
        </p:blipFill>
        <p:spPr>
          <a:xfrm>
            <a:off x="4725114" y="1601152"/>
            <a:ext cx="6369347" cy="1827848"/>
          </a:xfrm>
          <a:prstGeom prst="rect">
            <a:avLst/>
          </a:prstGeom>
        </p:spPr>
      </p:pic>
      <p:pic>
        <p:nvPicPr>
          <p:cNvPr id="16" name="Immagine 10" descr="Immagine che contiene schermata, testo, Composizione digitale, Modellazione 3D&#10;&#10;Il contenuto generato dall'IA potrebbe non essere corretto.">
            <a:extLst>
              <a:ext uri="{FF2B5EF4-FFF2-40B4-BE49-F238E27FC236}">
                <a16:creationId xmlns:a16="http://schemas.microsoft.com/office/drawing/2014/main" id="{94682C9F-517A-C344-8672-BD6DF99F118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8" r="17366" b="75447"/>
          <a:stretch/>
        </p:blipFill>
        <p:spPr>
          <a:xfrm>
            <a:off x="5867519" y="3657481"/>
            <a:ext cx="3974760" cy="2208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5CD3B-81F9-F045-94C3-76102A0E1F70}"/>
              </a:ext>
            </a:extLst>
          </p:cNvPr>
          <p:cNvSpPr txBox="1"/>
          <p:nvPr/>
        </p:nvSpPr>
        <p:spPr>
          <a:xfrm>
            <a:off x="10156493" y="5720459"/>
            <a:ext cx="2132489" cy="609283"/>
          </a:xfrm>
          <a:prstGeom prst="rect">
            <a:avLst/>
          </a:prstGeom>
          <a:noFill/>
        </p:spPr>
        <p:txBody>
          <a:bodyPr wrap="square" lIns="107944" tIns="107944" rIns="107944" bIns="107944" rtlCol="0">
            <a:noAutofit/>
          </a:bodyPr>
          <a:lstStyle/>
          <a:p>
            <a:r>
              <a:rPr lang="es-ES" sz="179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Tosso</a:t>
            </a:r>
            <a:r>
              <a:rPr lang="es-ES" sz="1799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 (2025)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82208-2D2E-A54B-BE5B-999EF14F432F}"/>
              </a:ext>
            </a:extLst>
          </p:cNvPr>
          <p:cNvSpPr txBox="1"/>
          <p:nvPr/>
        </p:nvSpPr>
        <p:spPr>
          <a:xfrm>
            <a:off x="2986790" y="6832446"/>
            <a:ext cx="0" cy="0"/>
          </a:xfrm>
          <a:prstGeom prst="rect">
            <a:avLst/>
          </a:prstGeom>
          <a:noFill/>
        </p:spPr>
        <p:txBody>
          <a:bodyPr wrap="none" lIns="107944" tIns="107944" rIns="107944" bIns="107944" rtlCol="0">
            <a:noAutofit/>
          </a:bodyPr>
          <a:lstStyle/>
          <a:p>
            <a:endParaRPr lang="es-ES" sz="1799" dirty="0" err="1">
              <a:solidFill>
                <a:schemeClr val="bg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7C4611-40DD-FC4A-8638-2F747C067D31}"/>
              </a:ext>
            </a:extLst>
          </p:cNvPr>
          <p:cNvGrpSpPr/>
          <p:nvPr/>
        </p:nvGrpSpPr>
        <p:grpSpPr>
          <a:xfrm>
            <a:off x="594158" y="2642480"/>
            <a:ext cx="2713964" cy="3270958"/>
            <a:chOff x="8726777" y="2089606"/>
            <a:chExt cx="2713964" cy="3270958"/>
          </a:xfrm>
        </p:grpSpPr>
        <p:pic>
          <p:nvPicPr>
            <p:cNvPr id="17" name="Image" descr="Image">
              <a:extLst>
                <a:ext uri="{FF2B5EF4-FFF2-40B4-BE49-F238E27FC236}">
                  <a16:creationId xmlns:a16="http://schemas.microsoft.com/office/drawing/2014/main" id="{DA36B844-3907-E646-B74A-E8550BC14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861" t="39007" b="38033"/>
            <a:stretch/>
          </p:blipFill>
          <p:spPr>
            <a:xfrm>
              <a:off x="9633676" y="3568372"/>
              <a:ext cx="1771386" cy="60934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" descr="Image">
              <a:extLst>
                <a:ext uri="{FF2B5EF4-FFF2-40B4-BE49-F238E27FC236}">
                  <a16:creationId xmlns:a16="http://schemas.microsoft.com/office/drawing/2014/main" id="{E213BA56-4FB4-2C4C-BDF6-C5AB0E53B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407" b="59616"/>
            <a:stretch>
              <a:fillRect/>
            </a:stretch>
          </p:blipFill>
          <p:spPr>
            <a:xfrm>
              <a:off x="9594743" y="2533088"/>
              <a:ext cx="1810319" cy="10718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57673B69-206A-2945-B569-6C80EE2A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8298"/>
            <a:stretch>
              <a:fillRect/>
            </a:stretch>
          </p:blipFill>
          <p:spPr>
            <a:xfrm>
              <a:off x="8726777" y="2533088"/>
              <a:ext cx="849060" cy="265405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0" name="Image" descr="Image">
              <a:extLst>
                <a:ext uri="{FF2B5EF4-FFF2-40B4-BE49-F238E27FC236}">
                  <a16:creationId xmlns:a16="http://schemas.microsoft.com/office/drawing/2014/main" id="{3D221178-5B6C-9D45-928D-4507D941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861" t="87870"/>
            <a:stretch>
              <a:fillRect/>
            </a:stretch>
          </p:blipFill>
          <p:spPr>
            <a:xfrm>
              <a:off x="9622788" y="2089606"/>
              <a:ext cx="1771386" cy="3219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" name="Image" descr="Image">
              <a:extLst>
                <a:ext uri="{FF2B5EF4-FFF2-40B4-BE49-F238E27FC236}">
                  <a16:creationId xmlns:a16="http://schemas.microsoft.com/office/drawing/2014/main" id="{3ED9BC95-1FD0-5846-91F5-8621A0F7E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861" t="76489" b="13365"/>
            <a:stretch/>
          </p:blipFill>
          <p:spPr>
            <a:xfrm>
              <a:off x="9622790" y="2370488"/>
              <a:ext cx="1771386" cy="2692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D3867CD6-49DC-2343-B0F2-59A0B9AAD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8183"/>
            <a:stretch>
              <a:fillRect/>
            </a:stretch>
          </p:blipFill>
          <p:spPr>
            <a:xfrm>
              <a:off x="8844096" y="4466413"/>
              <a:ext cx="2596645" cy="894151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9304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1EA0-C37F-1F47-A5AD-995D3931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latin typeface="Calibri" panose="020F0502020204030204" pitchFamily="34" charset="0"/>
                <a:cs typeface="Calibri" panose="020F0502020204030204" pitchFamily="34" charset="0"/>
              </a:rPr>
              <a:t>Detection vs Discrimination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9BADA-5165-BA42-898E-5F6500F5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5096" indent="-205096">
              <a:lnSpc>
                <a:spcPct val="150000"/>
              </a:lnSpc>
              <a:spcAft>
                <a:spcPts val="600"/>
              </a:spcAft>
              <a:buSzPct val="145000"/>
              <a:defRPr sz="2100" b="0">
                <a:latin typeface="Palatino"/>
                <a:ea typeface="Palatino"/>
                <a:cs typeface="Palatino"/>
                <a:sym typeface="Palatino"/>
              </a:defRPr>
            </a:pP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Same treatment in SDT (Noise=Stim1 ; </a:t>
            </a:r>
            <a:r>
              <a:rPr lang="en-A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Signal+Noise</a:t>
            </a: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=Stim2). </a:t>
            </a:r>
          </a:p>
          <a:p>
            <a:pPr marL="205096" indent="-205096">
              <a:lnSpc>
                <a:spcPct val="100000"/>
              </a:lnSpc>
              <a:spcAft>
                <a:spcPts val="600"/>
              </a:spcAft>
              <a:buSzPct val="145000"/>
              <a:defRPr sz="2100" b="0">
                <a:latin typeface="Palatino"/>
                <a:ea typeface="Palatino"/>
                <a:cs typeface="Palatino"/>
                <a:sym typeface="Palatino"/>
              </a:defRPr>
            </a:pP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Critical difference: in Detection, the task-relevant axis is ‘DC’ (more vs less overall neural activity). In  Discrimination, the task-relevant axis is ‘differential’ (difference in  activity between relevant neural channels)</a:t>
            </a:r>
          </a:p>
          <a:p>
            <a:pPr marL="205096" indent="-205096">
              <a:lnSpc>
                <a:spcPct val="100000"/>
              </a:lnSpc>
              <a:spcAft>
                <a:spcPts val="600"/>
              </a:spcAft>
              <a:buSzPct val="145000"/>
              <a:defRPr sz="2100" b="0">
                <a:latin typeface="Palatino"/>
                <a:ea typeface="Palatino"/>
                <a:cs typeface="Palatino"/>
                <a:sym typeface="Palatino"/>
              </a:defRPr>
            </a:pP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Discrimination  is more robust to unspecific noise sources and overall tendencies to response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12802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303" y="0"/>
            <a:ext cx="8615394" cy="868346"/>
          </a:xfrm>
        </p:spPr>
        <p:txBody>
          <a:bodyPr/>
          <a:lstStyle/>
          <a:p>
            <a:pPr algn="ctr"/>
            <a:r>
              <a:rPr lang="en-US" dirty="0"/>
              <a:t>Motion discrimination task</a:t>
            </a:r>
          </a:p>
        </p:txBody>
      </p:sp>
      <p:pic>
        <p:nvPicPr>
          <p:cNvPr id="4" name="Picture 19"/>
          <p:cNvPicPr>
            <a:picLocks noChangeAspect="1"/>
          </p:cNvPicPr>
          <p:nvPr/>
        </p:nvPicPr>
        <p:blipFill>
          <a:blip r:embed="rId2"/>
          <a:srcRect l="-4160" t="12425" b="784"/>
          <a:stretch>
            <a:fillRect/>
          </a:stretch>
        </p:blipFill>
        <p:spPr bwMode="auto">
          <a:xfrm>
            <a:off x="3312932" y="796139"/>
            <a:ext cx="5704159" cy="3219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37464" y="4447079"/>
            <a:ext cx="92893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2000" i="1" dirty="0">
                <a:solidFill>
                  <a:prstClr val="black"/>
                </a:solidFill>
                <a:latin typeface="Arial"/>
                <a:cs typeface="Arial"/>
              </a:rPr>
              <a:t>Forced </a:t>
            </a: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choice between two categories (e.g. LEFT vs. RIGHT motion).</a:t>
            </a:r>
          </a:p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Variable stimulus duration (= RT): animal decides how long it watches the stimulus before responding.</a:t>
            </a:r>
          </a:p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Rewarded for correct responses.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2599" y="6368534"/>
            <a:ext cx="764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Newsome et al., 1989; Britten et al 1996; 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Shadlen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et al 1996;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Zohary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et al 1994;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20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303" y="0"/>
            <a:ext cx="8615394" cy="868346"/>
          </a:xfrm>
        </p:spPr>
        <p:txBody>
          <a:bodyPr/>
          <a:lstStyle/>
          <a:p>
            <a:pPr algn="ctr"/>
            <a:r>
              <a:rPr lang="en-US" dirty="0"/>
              <a:t>Motion discrimination task</a:t>
            </a:r>
          </a:p>
        </p:txBody>
      </p:sp>
      <p:sp>
        <p:nvSpPr>
          <p:cNvPr id="7" name="Rectangle 6"/>
          <p:cNvSpPr/>
          <p:nvPr/>
        </p:nvSpPr>
        <p:spPr>
          <a:xfrm>
            <a:off x="4515526" y="6096000"/>
            <a:ext cx="288432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cs typeface="Arial" pitchFamily="34" charset="0"/>
              </a:rPr>
              <a:t>Coherence = 0.5</a:t>
            </a:r>
            <a:endParaRPr lang="en-US" sz="3200" dirty="0"/>
          </a:p>
        </p:txBody>
      </p:sp>
      <p:pic>
        <p:nvPicPr>
          <p:cNvPr id="3" name="RDK_coh05_2stim">
            <a:hlinkClick r:id="" action="ppaction://media"/>
            <a:extLst>
              <a:ext uri="{FF2B5EF4-FFF2-40B4-BE49-F238E27FC236}">
                <a16:creationId xmlns:a16="http://schemas.microsoft.com/office/drawing/2014/main" id="{1E319D2C-755E-AA42-A8FE-8D8DC356A5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5824" y="762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9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3257-DCD0-5342-A67E-C157B160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81" y="0"/>
            <a:ext cx="10515600" cy="1325563"/>
          </a:xfrm>
        </p:spPr>
        <p:txBody>
          <a:bodyPr/>
          <a:lstStyle/>
          <a:p>
            <a:pPr algn="ctr"/>
            <a:r>
              <a:rPr lang="es-ES" dirty="0" err="1"/>
              <a:t>Brain</a:t>
            </a:r>
            <a:r>
              <a:rPr lang="es-ES" dirty="0"/>
              <a:t> </a:t>
            </a:r>
            <a:r>
              <a:rPr lang="es-ES" dirty="0" err="1"/>
              <a:t>Circuits</a:t>
            </a:r>
            <a:r>
              <a:rPr lang="es-ES" dirty="0"/>
              <a:t> and </a:t>
            </a:r>
            <a:r>
              <a:rPr lang="es-ES" dirty="0" err="1"/>
              <a:t>Behavior</a:t>
            </a:r>
            <a:r>
              <a:rPr lang="es-ES" dirty="0"/>
              <a:t> </a:t>
            </a:r>
            <a:r>
              <a:rPr lang="es-ES" dirty="0" err="1"/>
              <a:t>Laboratory</a:t>
            </a:r>
            <a:br>
              <a:rPr lang="es-ES" dirty="0"/>
            </a:br>
            <a:r>
              <a:rPr lang="es-ES" dirty="0"/>
              <a:t>IDIBAPS, Barcelona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051DF-6FCF-3040-A035-B2E2994F9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76" t="20787" r="14237" b="13451"/>
          <a:stretch/>
        </p:blipFill>
        <p:spPr>
          <a:xfrm>
            <a:off x="6006451" y="2356946"/>
            <a:ext cx="5796615" cy="355649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CA3E16-5A9F-DF4C-9B6F-0FDF05C82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07" t="34854" r="27923" b="21871"/>
          <a:stretch/>
        </p:blipFill>
        <p:spPr>
          <a:xfrm>
            <a:off x="401053" y="2376961"/>
            <a:ext cx="5363643" cy="3398197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87F3E67C-E5DD-FF4C-B578-75E860F4A8AA}"/>
              </a:ext>
            </a:extLst>
          </p:cNvPr>
          <p:cNvSpPr/>
          <p:nvPr/>
        </p:nvSpPr>
        <p:spPr>
          <a:xfrm rot="2142083">
            <a:off x="1918252" y="2395332"/>
            <a:ext cx="208722" cy="52677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24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303" y="0"/>
            <a:ext cx="8615394" cy="868346"/>
          </a:xfrm>
        </p:spPr>
        <p:txBody>
          <a:bodyPr/>
          <a:lstStyle/>
          <a:p>
            <a:pPr algn="ctr"/>
            <a:r>
              <a:rPr lang="en-US" dirty="0"/>
              <a:t>Motion discrimination task</a:t>
            </a:r>
          </a:p>
        </p:txBody>
      </p:sp>
      <p:sp>
        <p:nvSpPr>
          <p:cNvPr id="6" name="Rectangle 5"/>
          <p:cNvSpPr/>
          <p:nvPr/>
        </p:nvSpPr>
        <p:spPr>
          <a:xfrm>
            <a:off x="4515526" y="6096000"/>
            <a:ext cx="288432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cs typeface="Arial" pitchFamily="34" charset="0"/>
              </a:rPr>
              <a:t>Coherence = 0.1</a:t>
            </a:r>
            <a:endParaRPr lang="en-US" sz="3200" dirty="0"/>
          </a:p>
        </p:txBody>
      </p:sp>
      <p:pic>
        <p:nvPicPr>
          <p:cNvPr id="3" name="RDK_coh01_2stim">
            <a:hlinkClick r:id="" action="ppaction://media"/>
            <a:extLst>
              <a:ext uri="{FF2B5EF4-FFF2-40B4-BE49-F238E27FC236}">
                <a16:creationId xmlns:a16="http://schemas.microsoft.com/office/drawing/2014/main" id="{97171CB5-A491-1244-B8BB-014BED5F8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7859" y="762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303" y="0"/>
            <a:ext cx="8615394" cy="868346"/>
          </a:xfrm>
        </p:spPr>
        <p:txBody>
          <a:bodyPr/>
          <a:lstStyle/>
          <a:p>
            <a:pPr algn="ctr"/>
            <a:r>
              <a:rPr lang="en-US" dirty="0"/>
              <a:t>Motion discrimination task</a:t>
            </a:r>
          </a:p>
        </p:txBody>
      </p:sp>
      <p:sp>
        <p:nvSpPr>
          <p:cNvPr id="8" name="Rectangle 7"/>
          <p:cNvSpPr/>
          <p:nvPr/>
        </p:nvSpPr>
        <p:spPr>
          <a:xfrm>
            <a:off x="4515526" y="6096000"/>
            <a:ext cx="257273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cs typeface="Arial" pitchFamily="34" charset="0"/>
              </a:rPr>
              <a:t>Coherence = 0</a:t>
            </a:r>
            <a:endParaRPr lang="en-US" sz="3200" dirty="0"/>
          </a:p>
        </p:txBody>
      </p:sp>
      <p:pic>
        <p:nvPicPr>
          <p:cNvPr id="3" name="RDK_coh0_2stim">
            <a:hlinkClick r:id="" action="ppaction://media"/>
            <a:extLst>
              <a:ext uri="{FF2B5EF4-FFF2-40B4-BE49-F238E27FC236}">
                <a16:creationId xmlns:a16="http://schemas.microsoft.com/office/drawing/2014/main" id="{F0002B53-E58C-0742-A9F2-4B97DDC78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9892" y="762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445500" y="5881465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100 %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248083" y="4518601"/>
            <a:ext cx="1803400" cy="1732197"/>
            <a:chOff x="3724083" y="4518600"/>
            <a:chExt cx="1803400" cy="1732197"/>
          </a:xfrm>
        </p:grpSpPr>
        <p:sp>
          <p:nvSpPr>
            <p:cNvPr id="9" name="TextBox 8"/>
            <p:cNvSpPr txBox="1"/>
            <p:nvPr/>
          </p:nvSpPr>
          <p:spPr>
            <a:xfrm>
              <a:off x="3724083" y="5881465"/>
              <a:ext cx="180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0 %</a:t>
              </a:r>
            </a:p>
          </p:txBody>
        </p:sp>
        <p:pic>
          <p:nvPicPr>
            <p:cNvPr id="13" name="Picture 16"/>
            <p:cNvPicPr>
              <a:picLocks noChangeAspect="1" noChangeArrowheads="1"/>
            </p:cNvPicPr>
            <p:nvPr/>
          </p:nvPicPr>
          <p:blipFill>
            <a:blip r:embed="rId2" cstate="print"/>
            <a:srcRect t="5040" b="67244"/>
            <a:stretch>
              <a:fillRect/>
            </a:stretch>
          </p:blipFill>
          <p:spPr bwMode="auto">
            <a:xfrm>
              <a:off x="3763626" y="4518600"/>
              <a:ext cx="1607726" cy="1296000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</p:spPr>
        </p:pic>
      </p:grpSp>
      <p:grpSp>
        <p:nvGrpSpPr>
          <p:cNvPr id="25" name="Group 24"/>
          <p:cNvGrpSpPr/>
          <p:nvPr/>
        </p:nvGrpSpPr>
        <p:grpSpPr>
          <a:xfrm>
            <a:off x="7051483" y="4518901"/>
            <a:ext cx="1778000" cy="1731897"/>
            <a:chOff x="5527483" y="4518900"/>
            <a:chExt cx="1778000" cy="1731897"/>
          </a:xfrm>
        </p:grpSpPr>
        <p:sp>
          <p:nvSpPr>
            <p:cNvPr id="10" name="TextBox 9"/>
            <p:cNvSpPr txBox="1"/>
            <p:nvPr/>
          </p:nvSpPr>
          <p:spPr>
            <a:xfrm>
              <a:off x="5527483" y="5881465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 5 %</a:t>
              </a:r>
            </a:p>
          </p:txBody>
        </p:sp>
        <p:pic>
          <p:nvPicPr>
            <p:cNvPr id="14" name="Picture 16"/>
            <p:cNvPicPr>
              <a:picLocks noChangeAspect="1" noChangeArrowheads="1"/>
            </p:cNvPicPr>
            <p:nvPr/>
          </p:nvPicPr>
          <p:blipFill>
            <a:blip r:embed="rId2" cstate="print"/>
            <a:srcRect t="37795" b="34489"/>
            <a:stretch>
              <a:fillRect/>
            </a:stretch>
          </p:blipFill>
          <p:spPr bwMode="auto">
            <a:xfrm>
              <a:off x="5650298" y="4518900"/>
              <a:ext cx="1606982" cy="1295400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</p:spPr>
        </p:pic>
      </p:grpSp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2" cstate="print"/>
          <a:srcRect t="70551"/>
          <a:stretch>
            <a:fillRect/>
          </a:stretch>
        </p:blipFill>
        <p:spPr bwMode="auto">
          <a:xfrm>
            <a:off x="8829484" y="4482600"/>
            <a:ext cx="1597217" cy="1368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12344753" y="326390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c</a:t>
            </a:r>
            <a:r>
              <a:rPr lang="en-US" dirty="0"/>
              <a:t> = 30 %</a:t>
            </a: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2" cstate="print"/>
          <a:srcRect t="70551"/>
          <a:stretch>
            <a:fillRect/>
          </a:stretch>
        </p:blipFill>
        <p:spPr bwMode="auto">
          <a:xfrm flipH="1" flipV="1">
            <a:off x="3090575" y="4482600"/>
            <a:ext cx="1597217" cy="1368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897091" y="5881465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coherence = -100 %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788303" y="0"/>
            <a:ext cx="8615394" cy="868346"/>
          </a:xfrm>
        </p:spPr>
        <p:txBody>
          <a:bodyPr/>
          <a:lstStyle/>
          <a:p>
            <a:pPr algn="ctr"/>
            <a:r>
              <a:rPr lang="en-US" dirty="0"/>
              <a:t>Motion discrimination task</a:t>
            </a:r>
          </a:p>
        </p:txBody>
      </p:sp>
      <p:pic>
        <p:nvPicPr>
          <p:cNvPr id="24" name="Picture 23" descr="psycho_curve_motion_discrimination_fake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895523" y="1114576"/>
            <a:ext cx="3852880" cy="2975356"/>
          </a:xfrm>
          <a:prstGeom prst="rect">
            <a:avLst/>
          </a:prstGeom>
        </p:spPr>
      </p:pic>
      <p:sp>
        <p:nvSpPr>
          <p:cNvPr id="31" name="Oval 30"/>
          <p:cNvSpPr>
            <a:spLocks noChangeAspect="1"/>
          </p:cNvSpPr>
          <p:nvPr/>
        </p:nvSpPr>
        <p:spPr>
          <a:xfrm>
            <a:off x="5980279" y="2339613"/>
            <a:ext cx="107254" cy="10725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6146802" y="1981200"/>
            <a:ext cx="107254" cy="10725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538203" y="1224648"/>
            <a:ext cx="2990353" cy="2340849"/>
            <a:chOff x="3014202" y="1224647"/>
            <a:chExt cx="2990353" cy="2340849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897301" y="1224647"/>
              <a:ext cx="107254" cy="1072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3014202" y="3458242"/>
              <a:ext cx="107254" cy="1072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7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0D65-5EA7-B34D-9C62-5A14A823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6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AU" sz="3200" dirty="0"/>
              <a:t>Signal Detection Theory</a:t>
            </a:r>
          </a:p>
          <a:p>
            <a:pPr>
              <a:lnSpc>
                <a:spcPct val="150000"/>
              </a:lnSpc>
            </a:pPr>
            <a:r>
              <a:rPr lang="en-AU" sz="3200" dirty="0"/>
              <a:t>Sequential Probability Ratio Test (SPRT)</a:t>
            </a:r>
          </a:p>
          <a:p>
            <a:pPr>
              <a:lnSpc>
                <a:spcPct val="150000"/>
              </a:lnSpc>
            </a:pPr>
            <a:r>
              <a:rPr lang="en-AU" sz="3200" dirty="0"/>
              <a:t>Drift Diffusion Model (DDM)</a:t>
            </a:r>
          </a:p>
          <a:p>
            <a:pPr>
              <a:lnSpc>
                <a:spcPct val="150000"/>
              </a:lnSpc>
            </a:pPr>
            <a:r>
              <a:rPr lang="en-AU" sz="3200" dirty="0"/>
              <a:t>Applications and extensions of the DDM</a:t>
            </a:r>
            <a:r>
              <a:rPr lang="en-AU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13181-FEE9-0C4C-A665-0C7085EFE29C}"/>
              </a:ext>
            </a:extLst>
          </p:cNvPr>
          <p:cNvSpPr txBox="1"/>
          <p:nvPr/>
        </p:nvSpPr>
        <p:spPr>
          <a:xfrm>
            <a:off x="776614" y="463463"/>
            <a:ext cx="686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Outline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132635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C9F3-4335-D346-9BE7-08BB5874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94"/>
            <a:ext cx="10515600" cy="917602"/>
          </a:xfrm>
        </p:spPr>
        <p:txBody>
          <a:bodyPr/>
          <a:lstStyle/>
          <a:p>
            <a:pPr algn="ctr"/>
            <a:r>
              <a:rPr lang="es-ES" dirty="0"/>
              <a:t>1</a:t>
            </a:r>
            <a:r>
              <a:rPr lang="es-ES" baseline="30000" dirty="0"/>
              <a:t>st</a:t>
            </a:r>
            <a:r>
              <a:rPr lang="es-ES" dirty="0"/>
              <a:t> </a:t>
            </a:r>
            <a:r>
              <a:rPr lang="es-ES" dirty="0" err="1"/>
              <a:t>BioRTC</a:t>
            </a:r>
            <a:r>
              <a:rPr lang="es-ES" dirty="0"/>
              <a:t> – </a:t>
            </a:r>
            <a:r>
              <a:rPr lang="es-ES" dirty="0" err="1"/>
              <a:t>Simons</a:t>
            </a:r>
            <a:r>
              <a:rPr lang="es-ES" dirty="0"/>
              <a:t> Comp.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Neuro</a:t>
            </a:r>
            <a:r>
              <a:rPr lang="es-ES" dirty="0"/>
              <a:t>. </a:t>
            </a:r>
            <a:r>
              <a:rPr lang="es-ES" dirty="0" err="1"/>
              <a:t>Course</a:t>
            </a:r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B915A-7982-7C4D-944B-3A995C1AB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2" r="3091" b="6579"/>
          <a:stretch/>
        </p:blipFill>
        <p:spPr>
          <a:xfrm>
            <a:off x="182394" y="1231392"/>
            <a:ext cx="5389350" cy="3108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92C04-B17F-014B-95FE-066ED690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00" y="1866392"/>
            <a:ext cx="2105025" cy="204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87FBD-4602-424A-BA75-3B8A8BBBC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296" y="2951544"/>
            <a:ext cx="2651347" cy="1754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8E75F1-08F9-2141-9594-4F578A6057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00" r="24154"/>
          <a:stretch/>
        </p:blipFill>
        <p:spPr>
          <a:xfrm>
            <a:off x="9046464" y="4317238"/>
            <a:ext cx="2211676" cy="214452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A3498A-8FC2-5D40-A843-6EC03B63B53C}"/>
              </a:ext>
            </a:extLst>
          </p:cNvPr>
          <p:cNvCxnSpPr>
            <a:cxnSpLocks/>
          </p:cNvCxnSpPr>
          <p:nvPr/>
        </p:nvCxnSpPr>
        <p:spPr>
          <a:xfrm flipV="1">
            <a:off x="8346233" y="5575041"/>
            <a:ext cx="2164702" cy="1040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4BCB1F7-F321-3942-BA44-51A0F320D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992" y="5196936"/>
            <a:ext cx="1928114" cy="1487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9388393-A623-474C-A07D-574CCBC77B11}"/>
              </a:ext>
            </a:extLst>
          </p:cNvPr>
          <p:cNvGrpSpPr/>
          <p:nvPr/>
        </p:nvGrpSpPr>
        <p:grpSpPr>
          <a:xfrm>
            <a:off x="2621280" y="5137689"/>
            <a:ext cx="3499104" cy="1592053"/>
            <a:chOff x="2621280" y="5137689"/>
            <a:chExt cx="3499104" cy="1592053"/>
          </a:xfrm>
        </p:grpSpPr>
        <p:pic>
          <p:nvPicPr>
            <p:cNvPr id="20" name="Imatge 3">
              <a:extLst>
                <a:ext uri="{FF2B5EF4-FFF2-40B4-BE49-F238E27FC236}">
                  <a16:creationId xmlns:a16="http://schemas.microsoft.com/office/drawing/2014/main" id="{7CEE863E-5969-3247-8066-6447C24EE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5137689"/>
              <a:ext cx="2407144" cy="159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Left-Right Arrow 21">
              <a:extLst>
                <a:ext uri="{FF2B5EF4-FFF2-40B4-BE49-F238E27FC236}">
                  <a16:creationId xmlns:a16="http://schemas.microsoft.com/office/drawing/2014/main" id="{4B38EDE6-009F-2A4C-9D03-EBEF44201311}"/>
                </a:ext>
              </a:extLst>
            </p:cNvPr>
            <p:cNvSpPr/>
            <p:nvPr/>
          </p:nvSpPr>
          <p:spPr>
            <a:xfrm>
              <a:off x="5059680" y="5663502"/>
              <a:ext cx="1060704" cy="499872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9EA3A57-E67F-EB4D-BE47-80E78767CF53}"/>
              </a:ext>
            </a:extLst>
          </p:cNvPr>
          <p:cNvSpPr txBox="1"/>
          <p:nvPr/>
        </p:nvSpPr>
        <p:spPr>
          <a:xfrm>
            <a:off x="121920" y="4352544"/>
            <a:ext cx="491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Organized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A.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Compte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M.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Marvall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44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E49D5-1719-0948-A1FC-25BDC8F2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992045"/>
            <a:ext cx="9090422" cy="1821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252B6-02E5-3245-BA2D-6663B3C4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1" y="1970062"/>
            <a:ext cx="10708391" cy="2097102"/>
          </a:xfrm>
          <a:prstGeom prst="rect">
            <a:avLst/>
          </a:prstGeom>
        </p:spPr>
      </p:pic>
      <p:sp>
        <p:nvSpPr>
          <p:cNvPr id="173" name="What is a decision?"/>
          <p:cNvSpPr txBox="1"/>
          <p:nvPr/>
        </p:nvSpPr>
        <p:spPr>
          <a:xfrm>
            <a:off x="4135922" y="526490"/>
            <a:ext cx="328295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953"/>
              <a:t>What is a decision?</a:t>
            </a:r>
          </a:p>
        </p:txBody>
      </p:sp>
      <p:grpSp>
        <p:nvGrpSpPr>
          <p:cNvPr id="185" name="Group"/>
          <p:cNvGrpSpPr/>
          <p:nvPr/>
        </p:nvGrpSpPr>
        <p:grpSpPr>
          <a:xfrm>
            <a:off x="1877945" y="3215673"/>
            <a:ext cx="7337016" cy="629817"/>
            <a:chOff x="19706" y="-39408"/>
            <a:chExt cx="10434867" cy="895736"/>
          </a:xfrm>
        </p:grpSpPr>
        <p:sp>
          <p:nvSpPr>
            <p:cNvPr id="183" name="Oval"/>
            <p:cNvSpPr/>
            <p:nvPr/>
          </p:nvSpPr>
          <p:spPr>
            <a:xfrm>
              <a:off x="9085734" y="-39408"/>
              <a:ext cx="1368839" cy="415429"/>
            </a:xfrm>
            <a:prstGeom prst="ellips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 dirty="0"/>
            </a:p>
          </p:txBody>
        </p:sp>
        <p:sp>
          <p:nvSpPr>
            <p:cNvPr id="184" name="Oval"/>
            <p:cNvSpPr/>
            <p:nvPr/>
          </p:nvSpPr>
          <p:spPr>
            <a:xfrm>
              <a:off x="19706" y="239989"/>
              <a:ext cx="4343856" cy="616339"/>
            </a:xfrm>
            <a:prstGeom prst="ellips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EFF4DD-C7BE-CB46-B145-394691CF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385" y="7246956"/>
            <a:ext cx="8367117" cy="17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What is a decision?"/>
          <p:cNvSpPr txBox="1"/>
          <p:nvPr/>
        </p:nvSpPr>
        <p:spPr>
          <a:xfrm>
            <a:off x="4135922" y="25449"/>
            <a:ext cx="328295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953"/>
              <a:t>What is a decision?</a:t>
            </a:r>
          </a:p>
        </p:txBody>
      </p:sp>
      <p:sp>
        <p:nvSpPr>
          <p:cNvPr id="199" name="Decision-making: The exercise of (causal) agency"/>
          <p:cNvSpPr txBox="1"/>
          <p:nvPr/>
        </p:nvSpPr>
        <p:spPr>
          <a:xfrm>
            <a:off x="2787183" y="4028598"/>
            <a:ext cx="6501332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33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320" dirty="0"/>
              <a:t>Decision-making: The exercise of (causal) agency</a:t>
            </a:r>
          </a:p>
        </p:txBody>
      </p:sp>
      <p:grpSp>
        <p:nvGrpSpPr>
          <p:cNvPr id="209" name="Rectangle"/>
          <p:cNvGrpSpPr/>
          <p:nvPr/>
        </p:nvGrpSpPr>
        <p:grpSpPr>
          <a:xfrm>
            <a:off x="2059181" y="4787145"/>
            <a:ext cx="8073638" cy="1952106"/>
            <a:chOff x="0" y="0"/>
            <a:chExt cx="11482506" cy="2776328"/>
          </a:xfrm>
        </p:grpSpPr>
        <p:sp>
          <p:nvSpPr>
            <p:cNvPr id="208" name="Rectangle"/>
            <p:cNvSpPr/>
            <p:nvPr/>
          </p:nvSpPr>
          <p:spPr>
            <a:xfrm>
              <a:off x="50800" y="50800"/>
              <a:ext cx="11380907" cy="26747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pic>
          <p:nvPicPr>
            <p:cNvPr id="207" name="Rectangle Rectangle" descr="Rectangle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482507" cy="2776329"/>
            </a:xfrm>
            <a:prstGeom prst="rect">
              <a:avLst/>
            </a:prstGeom>
            <a:effectLst/>
          </p:spPr>
        </p:pic>
      </p:grpSp>
      <p:sp>
        <p:nvSpPr>
          <p:cNvPr id="210" name="To study it experimentally we need a situation where, given the…"/>
          <p:cNvSpPr txBox="1"/>
          <p:nvPr/>
        </p:nvSpPr>
        <p:spPr>
          <a:xfrm>
            <a:off x="2613321" y="4966940"/>
            <a:ext cx="6912791" cy="1532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0">
                <a:latin typeface="Palatino"/>
                <a:ea typeface="Palatino"/>
                <a:cs typeface="Palatino"/>
                <a:sym typeface="Palatino"/>
              </a:defRPr>
            </a:pPr>
            <a:r>
              <a:rPr sz="1898" dirty="0"/>
              <a:t>To study it experimentally we need a situation where, given the</a:t>
            </a:r>
          </a:p>
          <a:p>
            <a:pPr>
              <a:defRPr sz="2700" b="0">
                <a:latin typeface="Palatino"/>
                <a:ea typeface="Palatino"/>
                <a:cs typeface="Palatino"/>
                <a:sym typeface="Palatino"/>
              </a:defRPr>
            </a:pPr>
            <a:r>
              <a:rPr sz="1898" dirty="0"/>
              <a:t>environment, there is uncertainty as to which action to select.</a:t>
            </a:r>
          </a:p>
          <a:p>
            <a:pPr>
              <a:defRPr sz="2700" b="0">
                <a:latin typeface="Palatino"/>
                <a:ea typeface="Palatino"/>
                <a:cs typeface="Palatino"/>
                <a:sym typeface="Palatino"/>
              </a:defRPr>
            </a:pPr>
            <a:endParaRPr sz="1898" dirty="0"/>
          </a:p>
          <a:p>
            <a:pPr>
              <a:defRPr sz="2700" b="0">
                <a:latin typeface="Palatino"/>
                <a:ea typeface="Palatino"/>
                <a:cs typeface="Palatino"/>
                <a:sym typeface="Palatino"/>
              </a:defRPr>
            </a:pPr>
            <a:r>
              <a:rPr sz="1898" dirty="0"/>
              <a:t>Deciding will imply the resolution of that uncertainty by </a:t>
            </a:r>
          </a:p>
          <a:p>
            <a:pPr>
              <a:defRPr sz="2700" b="0">
                <a:latin typeface="Palatino"/>
                <a:ea typeface="Palatino"/>
                <a:cs typeface="Palatino"/>
                <a:sym typeface="Palatino"/>
              </a:defRPr>
            </a:pPr>
            <a:r>
              <a:rPr lang="es-ES" sz="1898" dirty="0"/>
              <a:t>s</a:t>
            </a:r>
            <a:r>
              <a:rPr sz="1898" dirty="0" err="1"/>
              <a:t>ome</a:t>
            </a:r>
            <a:r>
              <a:rPr sz="1898" dirty="0"/>
              <a:t> process inside the </a:t>
            </a:r>
            <a:r>
              <a:rPr lang="es-ES" sz="1898" dirty="0" err="1"/>
              <a:t>brain’s</a:t>
            </a:r>
            <a:r>
              <a:rPr lang="es-ES" sz="1898" dirty="0"/>
              <a:t> </a:t>
            </a:r>
            <a:r>
              <a:rPr sz="1898" dirty="0"/>
              <a:t>agent.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A291D5-E886-864B-A4A5-65B972B6304F}"/>
              </a:ext>
            </a:extLst>
          </p:cNvPr>
          <p:cNvGrpSpPr/>
          <p:nvPr/>
        </p:nvGrpSpPr>
        <p:grpSpPr>
          <a:xfrm>
            <a:off x="934064" y="1657686"/>
            <a:ext cx="3068278" cy="1582084"/>
            <a:chOff x="1700980" y="1588860"/>
            <a:chExt cx="3068278" cy="1582084"/>
          </a:xfrm>
        </p:grpSpPr>
        <p:grpSp>
          <p:nvGrpSpPr>
            <p:cNvPr id="206" name="Group"/>
            <p:cNvGrpSpPr/>
            <p:nvPr/>
          </p:nvGrpSpPr>
          <p:grpSpPr>
            <a:xfrm>
              <a:off x="2819048" y="1588860"/>
              <a:ext cx="1950210" cy="1582084"/>
              <a:chOff x="1381852" y="-101382"/>
              <a:chExt cx="2773630" cy="2250073"/>
            </a:xfrm>
          </p:grpSpPr>
          <p:grpSp>
            <p:nvGrpSpPr>
              <p:cNvPr id="204" name="Group"/>
              <p:cNvGrpSpPr/>
              <p:nvPr/>
            </p:nvGrpSpPr>
            <p:grpSpPr>
              <a:xfrm>
                <a:off x="1576159" y="-101382"/>
                <a:ext cx="2579323" cy="1867393"/>
                <a:chOff x="1576159" y="-101382"/>
                <a:chExt cx="2579322" cy="1867392"/>
              </a:xfrm>
            </p:grpSpPr>
            <p:sp>
              <p:nvSpPr>
                <p:cNvPr id="202" name="Arrow"/>
                <p:cNvSpPr/>
                <p:nvPr/>
              </p:nvSpPr>
              <p:spPr>
                <a:xfrm rot="19626495">
                  <a:off x="1576159" y="-101382"/>
                  <a:ext cx="2425502" cy="570159"/>
                </a:xfrm>
                <a:prstGeom prst="rightArrow">
                  <a:avLst>
                    <a:gd name="adj1" fmla="val 61781"/>
                    <a:gd name="adj2" fmla="val 146429"/>
                  </a:avLst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266" dirty="0"/>
                </a:p>
              </p:txBody>
            </p:sp>
            <p:sp>
              <p:nvSpPr>
                <p:cNvPr id="203" name="Arrow"/>
                <p:cNvSpPr/>
                <p:nvPr/>
              </p:nvSpPr>
              <p:spPr>
                <a:xfrm rot="1656987">
                  <a:off x="1729979" y="1195850"/>
                  <a:ext cx="2425502" cy="570160"/>
                </a:xfrm>
                <a:prstGeom prst="rightArrow">
                  <a:avLst>
                    <a:gd name="adj1" fmla="val 61781"/>
                    <a:gd name="adj2" fmla="val 146429"/>
                  </a:avLst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266"/>
                </a:p>
              </p:txBody>
            </p:sp>
          </p:grpSp>
          <p:sp>
            <p:nvSpPr>
              <p:cNvPr id="205" name="?"/>
              <p:cNvSpPr/>
              <p:nvPr/>
            </p:nvSpPr>
            <p:spPr>
              <a:xfrm>
                <a:off x="1381852" y="87869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l">
                  <a:defRPr sz="26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1828"/>
                  <a:t>?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8481421-F05F-B94D-A5AB-BFB9D47943A8}"/>
                </a:ext>
              </a:extLst>
            </p:cNvPr>
            <p:cNvSpPr/>
            <p:nvPr/>
          </p:nvSpPr>
          <p:spPr>
            <a:xfrm>
              <a:off x="1700980" y="2015613"/>
              <a:ext cx="1524000" cy="442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9A6D13-88D5-1942-877B-863BC3693138}"/>
              </a:ext>
            </a:extLst>
          </p:cNvPr>
          <p:cNvSpPr txBox="1"/>
          <p:nvPr/>
        </p:nvSpPr>
        <p:spPr>
          <a:xfrm>
            <a:off x="3785419" y="1179872"/>
            <a:ext cx="3510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Come dressed as a Nigerian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32B6FE-D4F1-524C-8DDB-F0261448A3D8}"/>
              </a:ext>
            </a:extLst>
          </p:cNvPr>
          <p:cNvSpPr txBox="1"/>
          <p:nvPr/>
        </p:nvSpPr>
        <p:spPr>
          <a:xfrm>
            <a:off x="3913238" y="2859586"/>
            <a:ext cx="3510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Come dressed as a western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EF32BA-5395-A145-A2F6-A8E97B0AB8DE}"/>
              </a:ext>
            </a:extLst>
          </p:cNvPr>
          <p:cNvGrpSpPr/>
          <p:nvPr/>
        </p:nvGrpSpPr>
        <p:grpSpPr>
          <a:xfrm>
            <a:off x="6588691" y="2508857"/>
            <a:ext cx="6263013" cy="1323439"/>
            <a:chOff x="6588691" y="2508857"/>
            <a:chExt cx="6263013" cy="13234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D8D805-7D22-D94A-911A-DBEA22066E15}"/>
                </a:ext>
              </a:extLst>
            </p:cNvPr>
            <p:cNvSpPr txBox="1"/>
            <p:nvPr/>
          </p:nvSpPr>
          <p:spPr>
            <a:xfrm>
              <a:off x="6814159" y="2508857"/>
              <a:ext cx="60375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AU" sz="2000" dirty="0"/>
                <a:t>Students won’t take my class very seriously.</a:t>
              </a:r>
            </a:p>
            <a:p>
              <a:pPr marL="342900" indent="-342900">
                <a:buFontTx/>
                <a:buChar char="-"/>
              </a:pPr>
              <a:r>
                <a:rPr lang="en-AU" sz="2000" dirty="0"/>
                <a:t>BAMB organisers won’t invite me again</a:t>
              </a:r>
            </a:p>
            <a:p>
              <a:pPr marL="342900" indent="-342900">
                <a:buFontTx/>
                <a:buChar char="-"/>
              </a:pPr>
              <a:r>
                <a:rPr lang="en-AU" sz="2000" dirty="0"/>
                <a:t>People will say that is “cultural appropriation”</a:t>
              </a:r>
            </a:p>
            <a:p>
              <a:pPr marL="342900" indent="-342900">
                <a:buFontTx/>
                <a:buChar char="-"/>
              </a:pPr>
              <a:r>
                <a:rPr lang="en-AU" sz="2000" dirty="0"/>
                <a:t>I’ll sweat like a pig 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C701CFD7-C15F-B74E-9DD9-7A3ECC0AD5F3}"/>
                </a:ext>
              </a:extLst>
            </p:cNvPr>
            <p:cNvSpPr/>
            <p:nvPr/>
          </p:nvSpPr>
          <p:spPr>
            <a:xfrm>
              <a:off x="6588691" y="2642992"/>
              <a:ext cx="212942" cy="106471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7A71DE-836A-0142-A594-C042354FBA64}"/>
              </a:ext>
            </a:extLst>
          </p:cNvPr>
          <p:cNvGrpSpPr/>
          <p:nvPr/>
        </p:nvGrpSpPr>
        <p:grpSpPr>
          <a:xfrm>
            <a:off x="6588691" y="908720"/>
            <a:ext cx="6212909" cy="1064712"/>
            <a:chOff x="6588691" y="2642992"/>
            <a:chExt cx="6212909" cy="106471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4A4002-762B-5143-B2B7-5E6A6EDC1C41}"/>
                </a:ext>
              </a:extLst>
            </p:cNvPr>
            <p:cNvSpPr txBox="1"/>
            <p:nvPr/>
          </p:nvSpPr>
          <p:spPr>
            <a:xfrm>
              <a:off x="6764055" y="2684221"/>
              <a:ext cx="60375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AU" sz="2000" dirty="0"/>
                <a:t>It will be fun.</a:t>
              </a:r>
            </a:p>
            <a:p>
              <a:pPr marL="342900" indent="-342900">
                <a:buFontTx/>
                <a:buChar char="-"/>
              </a:pPr>
              <a:r>
                <a:rPr lang="en-AU" sz="2000" dirty="0"/>
                <a:t>The students from the </a:t>
              </a:r>
              <a:r>
                <a:rPr lang="en-AU" sz="2000" dirty="0" err="1"/>
                <a:t>BioRTC</a:t>
              </a:r>
              <a:r>
                <a:rPr lang="en-AU" sz="2000" dirty="0"/>
                <a:t> course will love it.</a:t>
              </a:r>
            </a:p>
            <a:p>
              <a:pPr marL="342900" indent="-342900">
                <a:buFontTx/>
                <a:buChar char="-"/>
              </a:pPr>
              <a:r>
                <a:rPr lang="en-AU" sz="2000" dirty="0"/>
                <a:t>I look good! </a:t>
              </a: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EC453D85-ABFF-4D4E-8FCD-C7E43DFD3692}"/>
                </a:ext>
              </a:extLst>
            </p:cNvPr>
            <p:cNvSpPr/>
            <p:nvPr/>
          </p:nvSpPr>
          <p:spPr>
            <a:xfrm>
              <a:off x="6588691" y="2642992"/>
              <a:ext cx="212942" cy="106471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0680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10" grpId="0" animBg="1"/>
      <p:bldP spid="4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B4A3-0E08-EF46-BE39-C922796E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A7DBD-224F-6A4E-8D69-3DE26D8F4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56A5C-BCD6-9D4D-BD26-2FD5E49E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12" y="0"/>
            <a:ext cx="9970478" cy="4535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54A915-9631-824C-9BE4-46F97D0A1BA0}"/>
              </a:ext>
            </a:extLst>
          </p:cNvPr>
          <p:cNvSpPr txBox="1"/>
          <p:nvPr/>
        </p:nvSpPr>
        <p:spPr>
          <a:xfrm>
            <a:off x="980732" y="4487749"/>
            <a:ext cx="1005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 err="1">
                <a:latin typeface="Times" pitchFamily="2" charset="0"/>
              </a:rPr>
              <a:t>Detection</a:t>
            </a:r>
            <a:r>
              <a:rPr lang="es-ES" sz="2000" b="1" u="sng" dirty="0">
                <a:latin typeface="Times" pitchFamily="2" charset="0"/>
              </a:rPr>
              <a:t> and </a:t>
            </a:r>
            <a:r>
              <a:rPr lang="es-ES" sz="2000" b="1" u="sng" dirty="0" err="1">
                <a:latin typeface="Times" pitchFamily="2" charset="0"/>
              </a:rPr>
              <a:t>Discrimination</a:t>
            </a:r>
            <a:r>
              <a:rPr lang="es-ES" sz="2000" dirty="0">
                <a:latin typeface="Times" pitchFamily="2" charset="0"/>
              </a:rPr>
              <a:t> </a:t>
            </a:r>
            <a:r>
              <a:rPr lang="es-ES" sz="2000" dirty="0" err="1">
                <a:latin typeface="Times" pitchFamily="2" charset="0"/>
              </a:rPr>
              <a:t>involve</a:t>
            </a:r>
            <a:r>
              <a:rPr lang="es-ES" sz="2000" dirty="0">
                <a:latin typeface="Times" pitchFamily="2" charset="0"/>
              </a:rPr>
              <a:t> ‘</a:t>
            </a:r>
            <a:r>
              <a:rPr lang="es-ES" sz="2000" dirty="0" err="1">
                <a:latin typeface="Times" pitchFamily="2" charset="0"/>
              </a:rPr>
              <a:t>categorical</a:t>
            </a:r>
            <a:r>
              <a:rPr lang="es-ES" sz="2000" dirty="0">
                <a:latin typeface="Times" pitchFamily="2" charset="0"/>
              </a:rPr>
              <a:t> </a:t>
            </a:r>
            <a:r>
              <a:rPr lang="es-ES" sz="2000" dirty="0" err="1">
                <a:latin typeface="Times" pitchFamily="2" charset="0"/>
              </a:rPr>
              <a:t>choices</a:t>
            </a:r>
            <a:r>
              <a:rPr lang="es-ES" sz="2000" dirty="0">
                <a:latin typeface="Times" pitchFamily="2" charset="0"/>
              </a:rPr>
              <a:t>’ and </a:t>
            </a:r>
            <a:r>
              <a:rPr lang="es-ES" sz="2000" dirty="0" err="1">
                <a:latin typeface="Times" pitchFamily="2" charset="0"/>
              </a:rPr>
              <a:t>have</a:t>
            </a:r>
            <a:r>
              <a:rPr lang="es-ES" sz="2000" dirty="0">
                <a:latin typeface="Times" pitchFamily="2" charset="0"/>
              </a:rPr>
              <a:t> </a:t>
            </a:r>
            <a:r>
              <a:rPr lang="es-ES" sz="2000" dirty="0" err="1">
                <a:latin typeface="Times" pitchFamily="2" charset="0"/>
              </a:rPr>
              <a:t>been</a:t>
            </a:r>
            <a:r>
              <a:rPr lang="es-ES" sz="2000" dirty="0">
                <a:latin typeface="Times" pitchFamily="2" charset="0"/>
              </a:rPr>
              <a:t> </a:t>
            </a:r>
            <a:r>
              <a:rPr lang="es-ES" sz="2000" dirty="0" err="1">
                <a:latin typeface="Times" pitchFamily="2" charset="0"/>
              </a:rPr>
              <a:t>typically</a:t>
            </a:r>
            <a:r>
              <a:rPr lang="es-ES" sz="2000" dirty="0">
                <a:latin typeface="Times" pitchFamily="2" charset="0"/>
              </a:rPr>
              <a:t> </a:t>
            </a:r>
            <a:r>
              <a:rPr lang="es-ES" sz="2000" dirty="0" err="1">
                <a:latin typeface="Times" pitchFamily="2" charset="0"/>
              </a:rPr>
              <a:t>conceptualised</a:t>
            </a:r>
            <a:r>
              <a:rPr lang="es-ES" sz="2000" dirty="0">
                <a:latin typeface="Times" pitchFamily="2" charset="0"/>
              </a:rPr>
              <a:t> as </a:t>
            </a:r>
            <a:r>
              <a:rPr lang="es-ES" sz="2000" dirty="0" err="1">
                <a:latin typeface="Times" pitchFamily="2" charset="0"/>
              </a:rPr>
              <a:t>forms</a:t>
            </a:r>
            <a:r>
              <a:rPr lang="es-ES" sz="2000" dirty="0">
                <a:latin typeface="Times" pitchFamily="2" charset="0"/>
              </a:rPr>
              <a:t> of </a:t>
            </a:r>
            <a:r>
              <a:rPr lang="es-ES" sz="2000" b="1" dirty="0" err="1">
                <a:latin typeface="Times" pitchFamily="2" charset="0"/>
              </a:rPr>
              <a:t>hypothesis</a:t>
            </a:r>
            <a:r>
              <a:rPr lang="es-ES" sz="2000" b="1" dirty="0">
                <a:latin typeface="Times" pitchFamily="2" charset="0"/>
              </a:rPr>
              <a:t> </a:t>
            </a:r>
            <a:r>
              <a:rPr lang="es-ES" sz="2000" b="1" dirty="0" err="1">
                <a:latin typeface="Times" pitchFamily="2" charset="0"/>
              </a:rPr>
              <a:t>testing</a:t>
            </a:r>
            <a:r>
              <a:rPr lang="es-ES" sz="2000" dirty="0">
                <a:latin typeface="Times" pitchFamily="2" charset="0"/>
              </a:rPr>
              <a:t>.  </a:t>
            </a:r>
            <a:r>
              <a:rPr lang="es-ES" sz="2000" dirty="0" err="1">
                <a:latin typeface="Times" pitchFamily="2" charset="0"/>
              </a:rPr>
              <a:t>Common</a:t>
            </a:r>
            <a:r>
              <a:rPr lang="es-ES" sz="2000" dirty="0">
                <a:latin typeface="Times" pitchFamily="2" charset="0"/>
              </a:rPr>
              <a:t> in human and non-human primates and </a:t>
            </a:r>
            <a:r>
              <a:rPr lang="es-ES" sz="2000" dirty="0" err="1">
                <a:latin typeface="Times" pitchFamily="2" charset="0"/>
              </a:rPr>
              <a:t>other</a:t>
            </a:r>
            <a:r>
              <a:rPr lang="es-ES" sz="2000" dirty="0">
                <a:latin typeface="Times" pitchFamily="2" charset="0"/>
              </a:rPr>
              <a:t> </a:t>
            </a:r>
            <a:r>
              <a:rPr lang="es-ES" sz="2000" dirty="0" err="1">
                <a:latin typeface="Times" pitchFamily="2" charset="0"/>
              </a:rPr>
              <a:t>species</a:t>
            </a:r>
            <a:r>
              <a:rPr lang="es-ES" sz="2000" dirty="0">
                <a:latin typeface="Times" pitchFamily="2" charset="0"/>
              </a:rPr>
              <a:t>. </a:t>
            </a:r>
          </a:p>
          <a:p>
            <a:endParaRPr lang="es-ES" sz="2000" dirty="0">
              <a:latin typeface="Times" pitchFamily="2" charset="0"/>
            </a:endParaRPr>
          </a:p>
          <a:p>
            <a:r>
              <a:rPr lang="es-ES" sz="2000" b="1" u="sng" dirty="0" err="1">
                <a:latin typeface="Times" pitchFamily="2" charset="0"/>
              </a:rPr>
              <a:t>Estimation</a:t>
            </a:r>
            <a:r>
              <a:rPr lang="es-ES" sz="2000" b="1" u="sng" dirty="0">
                <a:latin typeface="Times" pitchFamily="2" charset="0"/>
              </a:rPr>
              <a:t> </a:t>
            </a:r>
            <a:r>
              <a:rPr lang="es-ES" sz="2000" dirty="0" err="1">
                <a:latin typeface="Times" pitchFamily="2" charset="0"/>
              </a:rPr>
              <a:t>involves</a:t>
            </a:r>
            <a:r>
              <a:rPr lang="es-ES" sz="2000" dirty="0">
                <a:latin typeface="Times" pitchFamily="2" charset="0"/>
              </a:rPr>
              <a:t> ‘</a:t>
            </a:r>
            <a:r>
              <a:rPr lang="es-ES" sz="2000" dirty="0" err="1">
                <a:latin typeface="Times" pitchFamily="2" charset="0"/>
              </a:rPr>
              <a:t>analog</a:t>
            </a:r>
            <a:r>
              <a:rPr lang="es-ES" sz="2000" dirty="0">
                <a:latin typeface="Times" pitchFamily="2" charset="0"/>
              </a:rPr>
              <a:t> </a:t>
            </a:r>
            <a:r>
              <a:rPr lang="es-ES" sz="2000" dirty="0" err="1">
                <a:latin typeface="Times" pitchFamily="2" charset="0"/>
              </a:rPr>
              <a:t>choices</a:t>
            </a:r>
            <a:r>
              <a:rPr lang="es-ES" sz="2000" dirty="0">
                <a:latin typeface="Times" pitchFamily="2" charset="0"/>
              </a:rPr>
              <a:t>’ and </a:t>
            </a:r>
            <a:r>
              <a:rPr lang="es-ES" sz="2000" dirty="0" err="1">
                <a:latin typeface="Times" pitchFamily="2" charset="0"/>
              </a:rPr>
              <a:t>is</a:t>
            </a:r>
            <a:r>
              <a:rPr lang="es-ES" sz="2000" dirty="0">
                <a:latin typeface="Times" pitchFamily="2" charset="0"/>
              </a:rPr>
              <a:t> more </a:t>
            </a:r>
            <a:r>
              <a:rPr lang="es-ES" sz="2000" dirty="0" err="1">
                <a:latin typeface="Times" pitchFamily="2" charset="0"/>
              </a:rPr>
              <a:t>related</a:t>
            </a:r>
            <a:r>
              <a:rPr lang="es-ES" sz="2000" dirty="0">
                <a:latin typeface="Times" pitchFamily="2" charset="0"/>
              </a:rPr>
              <a:t> to </a:t>
            </a:r>
            <a:r>
              <a:rPr lang="es-ES" sz="2000" b="1" dirty="0" err="1">
                <a:latin typeface="Times" pitchFamily="2" charset="0"/>
              </a:rPr>
              <a:t>statistical</a:t>
            </a:r>
            <a:r>
              <a:rPr lang="es-ES" sz="2000" b="1" dirty="0">
                <a:latin typeface="Times" pitchFamily="2" charset="0"/>
              </a:rPr>
              <a:t> </a:t>
            </a:r>
            <a:r>
              <a:rPr lang="es-ES" sz="2000" b="1" dirty="0" err="1">
                <a:latin typeface="Times" pitchFamily="2" charset="0"/>
              </a:rPr>
              <a:t>parameter</a:t>
            </a:r>
            <a:r>
              <a:rPr lang="es-ES" sz="2000" b="1" dirty="0">
                <a:latin typeface="Times" pitchFamily="2" charset="0"/>
              </a:rPr>
              <a:t> </a:t>
            </a:r>
            <a:r>
              <a:rPr lang="es-ES" sz="2000" b="1" dirty="0" err="1">
                <a:latin typeface="Times" pitchFamily="2" charset="0"/>
              </a:rPr>
              <a:t>estimation</a:t>
            </a:r>
            <a:r>
              <a:rPr lang="es-ES" sz="2000" b="1" dirty="0">
                <a:latin typeface="Times" pitchFamily="2" charset="0"/>
              </a:rPr>
              <a:t>. </a:t>
            </a:r>
            <a:r>
              <a:rPr lang="es-ES" sz="2000" dirty="0" err="1">
                <a:latin typeface="Times" pitchFamily="2" charset="0"/>
              </a:rPr>
              <a:t>It</a:t>
            </a:r>
            <a:r>
              <a:rPr lang="es-ES" sz="2000" dirty="0">
                <a:latin typeface="Times" pitchFamily="2" charset="0"/>
              </a:rPr>
              <a:t> </a:t>
            </a:r>
            <a:r>
              <a:rPr lang="es-ES" sz="2000" dirty="0" err="1">
                <a:latin typeface="Times" pitchFamily="2" charset="0"/>
              </a:rPr>
              <a:t>is</a:t>
            </a:r>
            <a:r>
              <a:rPr lang="es-ES" sz="2000" dirty="0">
                <a:latin typeface="Times" pitchFamily="2" charset="0"/>
              </a:rPr>
              <a:t> </a:t>
            </a:r>
            <a:r>
              <a:rPr lang="es-ES" sz="2000" dirty="0" err="1">
                <a:latin typeface="Times" pitchFamily="2" charset="0"/>
              </a:rPr>
              <a:t>also</a:t>
            </a:r>
            <a:r>
              <a:rPr lang="es-ES" sz="2000" dirty="0">
                <a:latin typeface="Times" pitchFamily="2" charset="0"/>
              </a:rPr>
              <a:t> more </a:t>
            </a:r>
            <a:r>
              <a:rPr lang="es-ES" sz="2000" dirty="0" err="1">
                <a:latin typeface="Times" pitchFamily="2" charset="0"/>
              </a:rPr>
              <a:t>sensitive</a:t>
            </a:r>
            <a:r>
              <a:rPr lang="es-ES" sz="2000" dirty="0">
                <a:latin typeface="Times" pitchFamily="2" charset="0"/>
              </a:rPr>
              <a:t> to </a:t>
            </a:r>
            <a:r>
              <a:rPr lang="es-ES" sz="2000" dirty="0" err="1">
                <a:latin typeface="Times" pitchFamily="2" charset="0"/>
              </a:rPr>
              <a:t>sensory</a:t>
            </a:r>
            <a:r>
              <a:rPr lang="es-ES" sz="2000" dirty="0">
                <a:latin typeface="Times" pitchFamily="2" charset="0"/>
              </a:rPr>
              <a:t>-motor </a:t>
            </a:r>
            <a:r>
              <a:rPr lang="es-ES" sz="2000" dirty="0" err="1">
                <a:latin typeface="Times" pitchFamily="2" charset="0"/>
              </a:rPr>
              <a:t>calibrations</a:t>
            </a:r>
            <a:r>
              <a:rPr lang="es-ES" sz="2000" dirty="0">
                <a:latin typeface="Times" pitchFamily="2" charset="0"/>
              </a:rPr>
              <a:t>. </a:t>
            </a:r>
            <a:r>
              <a:rPr lang="es-ES" sz="2000" dirty="0" err="1">
                <a:latin typeface="Times" pitchFamily="2" charset="0"/>
              </a:rPr>
              <a:t>Commonly</a:t>
            </a:r>
            <a:r>
              <a:rPr lang="es-ES" sz="2000" dirty="0">
                <a:latin typeface="Times" pitchFamily="2" charset="0"/>
              </a:rPr>
              <a:t> </a:t>
            </a:r>
            <a:r>
              <a:rPr lang="es-ES" sz="2000" dirty="0" err="1">
                <a:latin typeface="Times" pitchFamily="2" charset="0"/>
              </a:rPr>
              <a:t>restricted</a:t>
            </a:r>
            <a:r>
              <a:rPr lang="es-ES" sz="2000" dirty="0">
                <a:latin typeface="Times" pitchFamily="2" charset="0"/>
              </a:rPr>
              <a:t> to human and non-human primates. </a:t>
            </a:r>
          </a:p>
          <a:p>
            <a:endParaRPr lang="es-ES" sz="2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66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B29A-DA93-D943-A667-7AFAFC30E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b="1" dirty="0" err="1"/>
              <a:t>detection</a:t>
            </a:r>
            <a:r>
              <a:rPr lang="es-ES" b="1" dirty="0"/>
              <a:t> </a:t>
            </a:r>
            <a:r>
              <a:rPr lang="es-ES" b="1" dirty="0" err="1"/>
              <a:t>task</a:t>
            </a:r>
            <a:r>
              <a:rPr lang="es-ES" b="1" dirty="0"/>
              <a:t> </a:t>
            </a:r>
            <a:r>
              <a:rPr lang="es-ES" dirty="0"/>
              <a:t>in </a:t>
            </a:r>
            <a:r>
              <a:rPr lang="es-ES" dirty="0" err="1"/>
              <a:t>rodents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E92B8-A342-6B43-BD50-F876B5C7E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74"/>
          <a:stretch/>
        </p:blipFill>
        <p:spPr>
          <a:xfrm>
            <a:off x="185395" y="1457439"/>
            <a:ext cx="6444005" cy="427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655965-A517-EE4E-A153-74DAD48D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362" y="1394559"/>
            <a:ext cx="4837638" cy="3115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B4C16-3C8C-F347-A99F-2BF183B66FC2}"/>
              </a:ext>
            </a:extLst>
          </p:cNvPr>
          <p:cNvSpPr txBox="1"/>
          <p:nvPr/>
        </p:nvSpPr>
        <p:spPr>
          <a:xfrm>
            <a:off x="10594731" y="1688124"/>
            <a:ext cx="121333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s-ES" sz="2200" dirty="0">
                <a:latin typeface="Times" pitchFamily="2" charset="0"/>
              </a:rPr>
              <a:t>No </a:t>
            </a:r>
            <a:r>
              <a:rPr lang="es-ES" sz="2200" dirty="0" err="1">
                <a:latin typeface="Times" pitchFamily="2" charset="0"/>
              </a:rPr>
              <a:t>signal</a:t>
            </a:r>
            <a:endParaRPr lang="es-ES" sz="2200" dirty="0"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359FA8-8284-9545-9A20-B7B583EC5F8A}"/>
              </a:ext>
            </a:extLst>
          </p:cNvPr>
          <p:cNvSpPr/>
          <p:nvPr/>
        </p:nvSpPr>
        <p:spPr>
          <a:xfrm>
            <a:off x="7370618" y="4713109"/>
            <a:ext cx="5010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sum to 100%,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numbers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convention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to use hits (H) and false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alarms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(FA) </a:t>
            </a:r>
            <a:endParaRPr lang="es-E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4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Behavior in H-FA plane"/>
          <p:cNvSpPr txBox="1"/>
          <p:nvPr/>
        </p:nvSpPr>
        <p:spPr>
          <a:xfrm>
            <a:off x="3985080" y="142237"/>
            <a:ext cx="4013407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953" dirty="0"/>
              <a:t>Behavior in H-FA plane</a:t>
            </a:r>
          </a:p>
        </p:txBody>
      </p:sp>
      <p:sp>
        <p:nvSpPr>
          <p:cNvPr id="568" name="Rectangle"/>
          <p:cNvSpPr/>
          <p:nvPr/>
        </p:nvSpPr>
        <p:spPr>
          <a:xfrm>
            <a:off x="4637484" y="2133149"/>
            <a:ext cx="2628212" cy="263049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66"/>
          </a:p>
        </p:txBody>
      </p:sp>
      <p:sp>
        <p:nvSpPr>
          <p:cNvPr id="569" name="Prob. False Alarm"/>
          <p:cNvSpPr txBox="1"/>
          <p:nvPr/>
        </p:nvSpPr>
        <p:spPr>
          <a:xfrm>
            <a:off x="4952023" y="5021401"/>
            <a:ext cx="2063835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8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969"/>
              <a:t>Prob. False Alarm</a:t>
            </a:r>
          </a:p>
        </p:txBody>
      </p:sp>
      <p:sp>
        <p:nvSpPr>
          <p:cNvPr id="570" name="Prob. Hit"/>
          <p:cNvSpPr txBox="1"/>
          <p:nvPr/>
        </p:nvSpPr>
        <p:spPr>
          <a:xfrm rot="16200000">
            <a:off x="3693000" y="3232487"/>
            <a:ext cx="1087222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8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969"/>
              <a:t>Prob. Hit</a:t>
            </a:r>
          </a:p>
        </p:txBody>
      </p:sp>
      <p:sp>
        <p:nvSpPr>
          <p:cNvPr id="571" name="0"/>
          <p:cNvSpPr txBox="1"/>
          <p:nvPr/>
        </p:nvSpPr>
        <p:spPr>
          <a:xfrm>
            <a:off x="4539077" y="4768128"/>
            <a:ext cx="171522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2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547"/>
              <a:t>0</a:t>
            </a:r>
          </a:p>
        </p:txBody>
      </p:sp>
      <p:sp>
        <p:nvSpPr>
          <p:cNvPr id="572" name="1"/>
          <p:cNvSpPr txBox="1"/>
          <p:nvPr/>
        </p:nvSpPr>
        <p:spPr>
          <a:xfrm>
            <a:off x="7223937" y="4768128"/>
            <a:ext cx="171522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2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547"/>
              <a:t>1</a:t>
            </a:r>
          </a:p>
        </p:txBody>
      </p:sp>
      <p:sp>
        <p:nvSpPr>
          <p:cNvPr id="573" name="0"/>
          <p:cNvSpPr txBox="1"/>
          <p:nvPr/>
        </p:nvSpPr>
        <p:spPr>
          <a:xfrm>
            <a:off x="4414062" y="4589534"/>
            <a:ext cx="171522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2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547"/>
              <a:t>0</a:t>
            </a:r>
          </a:p>
        </p:txBody>
      </p:sp>
      <p:sp>
        <p:nvSpPr>
          <p:cNvPr id="574" name="1"/>
          <p:cNvSpPr txBox="1"/>
          <p:nvPr/>
        </p:nvSpPr>
        <p:spPr>
          <a:xfrm>
            <a:off x="4414062" y="1940393"/>
            <a:ext cx="171522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200" b="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547"/>
              <a:t>1</a:t>
            </a:r>
          </a:p>
        </p:txBody>
      </p:sp>
      <p:sp>
        <p:nvSpPr>
          <p:cNvPr id="575" name="Line"/>
          <p:cNvSpPr/>
          <p:nvPr/>
        </p:nvSpPr>
        <p:spPr>
          <a:xfrm flipV="1">
            <a:off x="4637484" y="2134288"/>
            <a:ext cx="2628212" cy="2628212"/>
          </a:xfrm>
          <a:prstGeom prst="line">
            <a:avLst/>
          </a:prstGeom>
          <a:ln w="127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66"/>
          </a:p>
        </p:txBody>
      </p:sp>
      <p:grpSp>
        <p:nvGrpSpPr>
          <p:cNvPr id="579" name="Group"/>
          <p:cNvGrpSpPr/>
          <p:nvPr/>
        </p:nvGrpSpPr>
        <p:grpSpPr>
          <a:xfrm>
            <a:off x="6285139" y="3012281"/>
            <a:ext cx="1379057" cy="1601391"/>
            <a:chOff x="0" y="0"/>
            <a:chExt cx="1961325" cy="2277533"/>
          </a:xfrm>
        </p:grpSpPr>
        <p:sp>
          <p:nvSpPr>
            <p:cNvPr id="576" name="Circle"/>
            <p:cNvSpPr/>
            <p:nvPr/>
          </p:nvSpPr>
          <p:spPr>
            <a:xfrm>
              <a:off x="0" y="0"/>
              <a:ext cx="127000" cy="127000"/>
            </a:xfrm>
            <a:prstGeom prst="ellipse">
              <a:avLst/>
            </a:prstGeom>
            <a:solidFill>
              <a:srgbClr val="00FD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577" name="Line"/>
            <p:cNvSpPr/>
            <p:nvPr/>
          </p:nvSpPr>
          <p:spPr>
            <a:xfrm>
              <a:off x="112001" y="169333"/>
              <a:ext cx="242956" cy="46363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578" name="Random…"/>
            <p:cNvSpPr/>
            <p:nvPr/>
          </p:nvSpPr>
          <p:spPr>
            <a:xfrm>
              <a:off x="691325" y="10075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200" b="0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547"/>
                <a:t>Random</a:t>
              </a:r>
            </a:p>
            <a:p>
              <a:pPr>
                <a:defRPr sz="2200" b="0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547"/>
                <a:t>Choices</a:t>
              </a:r>
            </a:p>
          </p:txBody>
        </p:sp>
      </p:grpSp>
      <p:grpSp>
        <p:nvGrpSpPr>
          <p:cNvPr id="583" name="Group"/>
          <p:cNvGrpSpPr/>
          <p:nvPr/>
        </p:nvGrpSpPr>
        <p:grpSpPr>
          <a:xfrm>
            <a:off x="6588749" y="1594043"/>
            <a:ext cx="1563876" cy="892969"/>
            <a:chOff x="0" y="419100"/>
            <a:chExt cx="2224178" cy="1270000"/>
          </a:xfrm>
        </p:grpSpPr>
        <p:sp>
          <p:nvSpPr>
            <p:cNvPr id="580" name="Circle"/>
            <p:cNvSpPr/>
            <p:nvPr/>
          </p:nvSpPr>
          <p:spPr>
            <a:xfrm>
              <a:off x="0" y="1479417"/>
              <a:ext cx="127000" cy="127001"/>
            </a:xfrm>
            <a:prstGeom prst="ellipse">
              <a:avLst/>
            </a:prstGeom>
            <a:solidFill>
              <a:srgbClr val="00FD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581" name="Responsive…"/>
            <p:cNvSpPr/>
            <p:nvPr/>
          </p:nvSpPr>
          <p:spPr>
            <a:xfrm>
              <a:off x="954178" y="4191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200" b="0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547"/>
                <a:t>Responsive </a:t>
              </a:r>
            </a:p>
            <a:p>
              <a:pPr>
                <a:defRPr sz="2200" b="0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547"/>
                <a:t>Subject</a:t>
              </a:r>
            </a:p>
          </p:txBody>
        </p:sp>
        <p:sp>
          <p:nvSpPr>
            <p:cNvPr id="582" name="Line"/>
            <p:cNvSpPr/>
            <p:nvPr/>
          </p:nvSpPr>
          <p:spPr>
            <a:xfrm flipV="1">
              <a:off x="140859" y="841093"/>
              <a:ext cx="373330" cy="5790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</p:grpSp>
      <p:grpSp>
        <p:nvGrpSpPr>
          <p:cNvPr id="587" name="Group"/>
          <p:cNvGrpSpPr/>
          <p:nvPr/>
        </p:nvGrpSpPr>
        <p:grpSpPr>
          <a:xfrm>
            <a:off x="4504159" y="1319895"/>
            <a:ext cx="1191032" cy="1233996"/>
            <a:chOff x="-1" y="29202"/>
            <a:chExt cx="1693910" cy="1755016"/>
          </a:xfrm>
        </p:grpSpPr>
        <p:sp>
          <p:nvSpPr>
            <p:cNvPr id="584" name="Circle"/>
            <p:cNvSpPr/>
            <p:nvPr/>
          </p:nvSpPr>
          <p:spPr>
            <a:xfrm>
              <a:off x="773817" y="1657217"/>
              <a:ext cx="127001" cy="127001"/>
            </a:xfrm>
            <a:prstGeom prst="ellipse">
              <a:avLst/>
            </a:prstGeom>
            <a:solidFill>
              <a:srgbClr val="00FD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585" name="Line"/>
            <p:cNvSpPr/>
            <p:nvPr/>
          </p:nvSpPr>
          <p:spPr>
            <a:xfrm flipV="1">
              <a:off x="845008" y="861350"/>
              <a:ext cx="1" cy="7514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586" name="Good…"/>
            <p:cNvSpPr txBox="1"/>
            <p:nvPr/>
          </p:nvSpPr>
          <p:spPr>
            <a:xfrm>
              <a:off x="-1" y="29202"/>
              <a:ext cx="1693910" cy="77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200" b="0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547"/>
                <a:t>Good</a:t>
              </a:r>
            </a:p>
            <a:p>
              <a:pPr>
                <a:defRPr sz="2200" b="0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547"/>
                <a:t>Performance</a:t>
              </a:r>
            </a:p>
          </p:txBody>
        </p:sp>
      </p:grpSp>
      <p:grpSp>
        <p:nvGrpSpPr>
          <p:cNvPr id="591" name="Group"/>
          <p:cNvGrpSpPr/>
          <p:nvPr/>
        </p:nvGrpSpPr>
        <p:grpSpPr>
          <a:xfrm>
            <a:off x="4892108" y="3243011"/>
            <a:ext cx="1340634" cy="892969"/>
            <a:chOff x="311468" y="419100"/>
            <a:chExt cx="1906678" cy="1270000"/>
          </a:xfrm>
        </p:grpSpPr>
        <p:sp>
          <p:nvSpPr>
            <p:cNvPr id="588" name="Circle"/>
            <p:cNvSpPr/>
            <p:nvPr/>
          </p:nvSpPr>
          <p:spPr>
            <a:xfrm>
              <a:off x="311468" y="1191617"/>
              <a:ext cx="127001" cy="127001"/>
            </a:xfrm>
            <a:prstGeom prst="ellipse">
              <a:avLst/>
            </a:prstGeom>
            <a:solidFill>
              <a:srgbClr val="00FD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  <p:sp>
          <p:nvSpPr>
            <p:cNvPr id="589" name="Unresponsive…"/>
            <p:cNvSpPr/>
            <p:nvPr/>
          </p:nvSpPr>
          <p:spPr>
            <a:xfrm>
              <a:off x="948146" y="4191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200" b="0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547"/>
                <a:t>Unresponsive </a:t>
              </a:r>
            </a:p>
            <a:p>
              <a:pPr>
                <a:defRPr sz="2200" b="0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547"/>
                <a:t>Subject</a:t>
              </a:r>
            </a:p>
          </p:txBody>
        </p:sp>
        <p:sp>
          <p:nvSpPr>
            <p:cNvPr id="590" name="Line"/>
            <p:cNvSpPr/>
            <p:nvPr/>
          </p:nvSpPr>
          <p:spPr>
            <a:xfrm flipV="1">
              <a:off x="416785" y="785415"/>
              <a:ext cx="131466" cy="3462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66"/>
            </a:p>
          </p:txBody>
        </p:sp>
      </p:grpSp>
    </p:spTree>
    <p:extLst>
      <p:ext uri="{BB962C8B-B14F-4D97-AF65-F5344CB8AC3E}">
        <p14:creationId xmlns:p14="http://schemas.microsoft.com/office/powerpoint/2010/main" val="147973075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 animBg="1" advAuto="0"/>
      <p:bldP spid="583" grpId="0" animBg="1" advAuto="0"/>
      <p:bldP spid="587" grpId="0" animBg="1" advAuto="0"/>
      <p:bldP spid="59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8ACF-6473-CF44-90C0-0D69C08E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Signal</a:t>
            </a: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Theory</a:t>
            </a: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 (SDT)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DE4F9-EF08-3B48-B982-2811FD9F1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ED0B3-D2DC-F74E-92B6-76067AEE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8" y="2085418"/>
            <a:ext cx="8868578" cy="4583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5AA42-186E-6540-BB70-D8FA5EF32D1D}"/>
              </a:ext>
            </a:extLst>
          </p:cNvPr>
          <p:cNvSpPr txBox="1"/>
          <p:nvPr/>
        </p:nvSpPr>
        <p:spPr>
          <a:xfrm>
            <a:off x="7766892" y="6510969"/>
            <a:ext cx="492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Tanner</a:t>
            </a:r>
            <a:r>
              <a:rPr lang="es-ES" dirty="0"/>
              <a:t> and </a:t>
            </a:r>
            <a:r>
              <a:rPr lang="es-ES" dirty="0" err="1"/>
              <a:t>Swets</a:t>
            </a:r>
            <a:r>
              <a:rPr lang="es-ES" dirty="0"/>
              <a:t>, </a:t>
            </a:r>
            <a:r>
              <a:rPr lang="es-ES" dirty="0" err="1"/>
              <a:t>Psychological</a:t>
            </a:r>
            <a:r>
              <a:rPr lang="es-ES" dirty="0"/>
              <a:t> </a:t>
            </a:r>
            <a:r>
              <a:rPr lang="es-ES" dirty="0" err="1"/>
              <a:t>Review</a:t>
            </a:r>
            <a:r>
              <a:rPr lang="es-ES" dirty="0"/>
              <a:t> 1954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41822BC-BDAD-0D40-81C5-B94FF034B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137" y="1410025"/>
            <a:ext cx="184731" cy="369332"/>
          </a:xfrm>
          <a:prstGeom prst="rect">
            <a:avLst/>
          </a:prstGeom>
          <a:solidFill>
            <a:srgbClr val="F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C1C98F-4851-BA4A-AC43-1EDCFBA4B615}"/>
              </a:ext>
            </a:extLst>
          </p:cNvPr>
          <p:cNvGrpSpPr/>
          <p:nvPr/>
        </p:nvGrpSpPr>
        <p:grpSpPr>
          <a:xfrm>
            <a:off x="6488934" y="1299990"/>
            <a:ext cx="5376231" cy="3205909"/>
            <a:chOff x="6488934" y="793214"/>
            <a:chExt cx="5376231" cy="32059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F3474B-9264-7449-848C-1DE2C0232D11}"/>
                </a:ext>
              </a:extLst>
            </p:cNvPr>
            <p:cNvSpPr/>
            <p:nvPr/>
          </p:nvSpPr>
          <p:spPr>
            <a:xfrm>
              <a:off x="6488934" y="793214"/>
              <a:ext cx="5376231" cy="10135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D72DAE-E1C2-D744-9CEA-00C548145EE4}"/>
                </a:ext>
              </a:extLst>
            </p:cNvPr>
            <p:cNvSpPr txBox="1"/>
            <p:nvPr/>
          </p:nvSpPr>
          <p:spPr>
            <a:xfrm>
              <a:off x="6555036" y="870333"/>
              <a:ext cx="51889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es-ES" dirty="0" err="1">
                  <a:latin typeface="Palatino" pitchFamily="2" charset="77"/>
                </a:rPr>
                <a:t>The</a:t>
              </a:r>
              <a:r>
                <a:rPr lang="es-ES" altLang="es-ES" dirty="0">
                  <a:latin typeface="Palatino" pitchFamily="2" charset="77"/>
                </a:rPr>
                <a:t> “</a:t>
              </a:r>
              <a:r>
                <a:rPr lang="es-ES" altLang="es-ES" dirty="0" err="1">
                  <a:latin typeface="Palatino" pitchFamily="2" charset="77"/>
                </a:rPr>
                <a:t>sensory</a:t>
              </a:r>
              <a:r>
                <a:rPr lang="es-ES" altLang="es-ES" dirty="0">
                  <a:latin typeface="Palatino" pitchFamily="2" charset="77"/>
                </a:rPr>
                <a:t>” </a:t>
              </a:r>
              <a:r>
                <a:rPr lang="es-ES" altLang="es-ES" dirty="0" err="1">
                  <a:latin typeface="Palatino" pitchFamily="2" charset="77"/>
                </a:rPr>
                <a:t>aspect</a:t>
              </a:r>
              <a:r>
                <a:rPr lang="es-ES" altLang="es-ES" dirty="0">
                  <a:latin typeface="Palatino" pitchFamily="2" charset="77"/>
                </a:rPr>
                <a:t> of </a:t>
              </a:r>
              <a:r>
                <a:rPr lang="es-ES" altLang="es-ES" dirty="0" err="1">
                  <a:latin typeface="Palatino" pitchFamily="2" charset="77"/>
                </a:rPr>
                <a:t>the</a:t>
              </a:r>
              <a:r>
                <a:rPr lang="es-ES" altLang="es-ES" dirty="0">
                  <a:latin typeface="Palatino" pitchFamily="2" charset="77"/>
                </a:rPr>
                <a:t> </a:t>
              </a:r>
              <a:r>
                <a:rPr lang="es-ES" altLang="es-ES" dirty="0" err="1">
                  <a:latin typeface="Palatino" pitchFamily="2" charset="77"/>
                </a:rPr>
                <a:t>problem</a:t>
              </a:r>
              <a:br>
                <a:rPr lang="es-ES" altLang="es-ES" dirty="0">
                  <a:latin typeface="Palatino" pitchFamily="2" charset="77"/>
                </a:rPr>
              </a:br>
              <a:r>
                <a:rPr lang="es-ES" altLang="es-ES" dirty="0" err="1">
                  <a:latin typeface="Palatino" pitchFamily="2" charset="77"/>
                </a:rPr>
                <a:t>refers</a:t>
              </a:r>
              <a:r>
                <a:rPr lang="es-ES" altLang="es-ES" dirty="0">
                  <a:latin typeface="Palatino" pitchFamily="2" charset="77"/>
                </a:rPr>
                <a:t> to </a:t>
              </a:r>
              <a:r>
                <a:rPr lang="es-ES" altLang="es-ES" dirty="0" err="1">
                  <a:latin typeface="Palatino" pitchFamily="2" charset="77"/>
                </a:rPr>
                <a:t>the</a:t>
              </a:r>
              <a:r>
                <a:rPr lang="es-ES" altLang="es-ES" dirty="0">
                  <a:latin typeface="Palatino" pitchFamily="2" charset="77"/>
                </a:rPr>
                <a:t> </a:t>
              </a:r>
              <a:r>
                <a:rPr lang="es-ES" altLang="es-ES" dirty="0" err="1">
                  <a:latin typeface="Palatino" pitchFamily="2" charset="77"/>
                </a:rPr>
                <a:t>ability</a:t>
              </a:r>
              <a:r>
                <a:rPr lang="es-ES" altLang="es-ES" dirty="0">
                  <a:latin typeface="Palatino" pitchFamily="2" charset="77"/>
                </a:rPr>
                <a:t> to </a:t>
              </a:r>
              <a:r>
                <a:rPr lang="es-ES" altLang="es-ES" dirty="0" err="1">
                  <a:latin typeface="Palatino" pitchFamily="2" charset="77"/>
                </a:rPr>
                <a:t>distinguish</a:t>
              </a:r>
              <a:r>
                <a:rPr lang="es-ES" altLang="es-ES" dirty="0">
                  <a:latin typeface="Palatino" pitchFamily="2" charset="77"/>
                </a:rPr>
                <a:t> </a:t>
              </a:r>
              <a:r>
                <a:rPr lang="es-ES" altLang="es-ES" dirty="0" err="1">
                  <a:latin typeface="Palatino" pitchFamily="2" charset="77"/>
                </a:rPr>
                <a:t>these</a:t>
              </a:r>
              <a:r>
                <a:rPr lang="es-ES" altLang="es-ES" dirty="0">
                  <a:latin typeface="Palatino" pitchFamily="2" charset="77"/>
                </a:rPr>
                <a:t> </a:t>
              </a:r>
              <a:r>
                <a:rPr lang="es-ES" altLang="es-ES" dirty="0" err="1">
                  <a:latin typeface="Palatino" pitchFamily="2" charset="77"/>
                </a:rPr>
                <a:t>two</a:t>
              </a:r>
              <a:r>
                <a:rPr lang="es-ES" altLang="es-ES" dirty="0">
                  <a:latin typeface="Palatino" pitchFamily="2" charset="77"/>
                </a:rPr>
                <a:t> </a:t>
              </a:r>
              <a:r>
                <a:rPr lang="es-ES" altLang="es-ES" dirty="0" err="1">
                  <a:latin typeface="Palatino" pitchFamily="2" charset="77"/>
                </a:rPr>
                <a:t>distributions</a:t>
              </a:r>
              <a:r>
                <a:rPr lang="es-ES" altLang="es-ES" dirty="0">
                  <a:latin typeface="Palatino" pitchFamily="2" charset="77"/>
                </a:rPr>
                <a:t> </a:t>
              </a:r>
              <a:endPara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endParaRPr lang="es-E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ECA1FB-743D-6244-A1B8-0227343482A4}"/>
                </a:ext>
              </a:extLst>
            </p:cNvPr>
            <p:cNvSpPr/>
            <p:nvPr/>
          </p:nvSpPr>
          <p:spPr>
            <a:xfrm>
              <a:off x="6819441" y="3238959"/>
              <a:ext cx="2258458" cy="76016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2E5179-9FB0-D044-9F93-4008FE34C339}"/>
                </a:ext>
              </a:extLst>
            </p:cNvPr>
            <p:cNvCxnSpPr>
              <a:cxnSpLocks/>
            </p:cNvCxnSpPr>
            <p:nvPr/>
          </p:nvCxnSpPr>
          <p:spPr>
            <a:xfrm>
              <a:off x="8064347" y="1795749"/>
              <a:ext cx="0" cy="136609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98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</Words>
  <Application>Microsoft Office PowerPoint</Application>
  <PresentationFormat>Panorámica</PresentationFormat>
  <Paragraphs>118</Paragraphs>
  <Slides>23</Slides>
  <Notes>3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Helvetica Light</vt:lpstr>
      <vt:lpstr>Palatino</vt:lpstr>
      <vt:lpstr>Times</vt:lpstr>
      <vt:lpstr>Office Theme</vt:lpstr>
      <vt:lpstr>Modelling Perceptual Decision Making: the Drift Diffusion Model </vt:lpstr>
      <vt:lpstr>Brain Circuits and Behavior Laboratory IDIBAPS, Barcelona</vt:lpstr>
      <vt:lpstr>1st BioRTC – Simons Comp. Neuro. Course</vt:lpstr>
      <vt:lpstr>Presentación de PowerPoint</vt:lpstr>
      <vt:lpstr>Presentación de PowerPoint</vt:lpstr>
      <vt:lpstr>Presentación de PowerPoint</vt:lpstr>
      <vt:lpstr>Example of a detection task in rodents</vt:lpstr>
      <vt:lpstr>Presentación de PowerPoint</vt:lpstr>
      <vt:lpstr>Signal Detection Theory (SDT)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Detection vs Discrimination</vt:lpstr>
      <vt:lpstr>Motion discrimination task</vt:lpstr>
      <vt:lpstr>Motion discrimination task</vt:lpstr>
      <vt:lpstr>Motion discrimination task</vt:lpstr>
      <vt:lpstr>Motion discrimination task</vt:lpstr>
      <vt:lpstr>Motion discrimination task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 LA ROCHA, JAIME(IDIBAPS)</dc:creator>
  <cp:lastModifiedBy>Alex Hyafil</cp:lastModifiedBy>
  <cp:revision>120</cp:revision>
  <cp:lastPrinted>2025-07-23T15:02:40Z</cp:lastPrinted>
  <dcterms:created xsi:type="dcterms:W3CDTF">2025-07-04T08:04:19Z</dcterms:created>
  <dcterms:modified xsi:type="dcterms:W3CDTF">2025-07-23T20:02:24Z</dcterms:modified>
</cp:coreProperties>
</file>